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150"/>
  </p:notesMasterIdLst>
  <p:sldIdLst>
    <p:sldId id="259" r:id="rId5"/>
    <p:sldId id="515" r:id="rId6"/>
    <p:sldId id="534" r:id="rId7"/>
    <p:sldId id="535" r:id="rId8"/>
    <p:sldId id="620" r:id="rId9"/>
    <p:sldId id="487" r:id="rId10"/>
    <p:sldId id="489" r:id="rId11"/>
    <p:sldId id="538" r:id="rId12"/>
    <p:sldId id="536" r:id="rId13"/>
    <p:sldId id="539" r:id="rId14"/>
    <p:sldId id="541" r:id="rId15"/>
    <p:sldId id="540" r:id="rId16"/>
    <p:sldId id="545" r:id="rId17"/>
    <p:sldId id="544" r:id="rId18"/>
    <p:sldId id="621" r:id="rId19"/>
    <p:sldId id="542" r:id="rId20"/>
    <p:sldId id="546" r:id="rId21"/>
    <p:sldId id="548" r:id="rId22"/>
    <p:sldId id="543" r:id="rId23"/>
    <p:sldId id="547" r:id="rId24"/>
    <p:sldId id="622" r:id="rId25"/>
    <p:sldId id="555" r:id="rId26"/>
    <p:sldId id="556" r:id="rId27"/>
    <p:sldId id="554" r:id="rId28"/>
    <p:sldId id="490" r:id="rId29"/>
    <p:sldId id="562" r:id="rId30"/>
    <p:sldId id="565" r:id="rId31"/>
    <p:sldId id="566" r:id="rId32"/>
    <p:sldId id="563" r:id="rId33"/>
    <p:sldId id="567" r:id="rId34"/>
    <p:sldId id="549" r:id="rId35"/>
    <p:sldId id="550" r:id="rId36"/>
    <p:sldId id="552" r:id="rId37"/>
    <p:sldId id="553" r:id="rId38"/>
    <p:sldId id="557" r:id="rId39"/>
    <p:sldId id="558" r:id="rId40"/>
    <p:sldId id="560" r:id="rId41"/>
    <p:sldId id="559" r:id="rId42"/>
    <p:sldId id="561" r:id="rId43"/>
    <p:sldId id="568" r:id="rId44"/>
    <p:sldId id="570" r:id="rId45"/>
    <p:sldId id="571" r:id="rId46"/>
    <p:sldId id="572" r:id="rId47"/>
    <p:sldId id="569" r:id="rId48"/>
    <p:sldId id="573" r:id="rId49"/>
    <p:sldId id="574" r:id="rId50"/>
    <p:sldId id="575" r:id="rId51"/>
    <p:sldId id="577" r:id="rId52"/>
    <p:sldId id="576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591" r:id="rId67"/>
    <p:sldId id="592" r:id="rId68"/>
    <p:sldId id="595" r:id="rId69"/>
    <p:sldId id="593" r:id="rId70"/>
    <p:sldId id="601" r:id="rId71"/>
    <p:sldId id="594" r:id="rId72"/>
    <p:sldId id="596" r:id="rId73"/>
    <p:sldId id="597" r:id="rId74"/>
    <p:sldId id="598" r:id="rId75"/>
    <p:sldId id="599" r:id="rId76"/>
    <p:sldId id="600" r:id="rId77"/>
    <p:sldId id="602" r:id="rId78"/>
    <p:sldId id="603" r:id="rId79"/>
    <p:sldId id="604" r:id="rId80"/>
    <p:sldId id="611" r:id="rId81"/>
    <p:sldId id="605" r:id="rId82"/>
    <p:sldId id="606" r:id="rId83"/>
    <p:sldId id="607" r:id="rId84"/>
    <p:sldId id="608" r:id="rId85"/>
    <p:sldId id="612" r:id="rId86"/>
    <p:sldId id="609" r:id="rId87"/>
    <p:sldId id="610" r:id="rId88"/>
    <p:sldId id="613" r:id="rId89"/>
    <p:sldId id="614" r:id="rId90"/>
    <p:sldId id="615" r:id="rId91"/>
    <p:sldId id="616" r:id="rId92"/>
    <p:sldId id="617" r:id="rId93"/>
    <p:sldId id="618" r:id="rId94"/>
    <p:sldId id="619" r:id="rId95"/>
    <p:sldId id="623" r:id="rId96"/>
    <p:sldId id="624" r:id="rId97"/>
    <p:sldId id="625" r:id="rId98"/>
    <p:sldId id="626" r:id="rId99"/>
    <p:sldId id="628" r:id="rId100"/>
    <p:sldId id="629" r:id="rId101"/>
    <p:sldId id="630" r:id="rId102"/>
    <p:sldId id="632" r:id="rId103"/>
    <p:sldId id="631" r:id="rId104"/>
    <p:sldId id="633" r:id="rId105"/>
    <p:sldId id="636" r:id="rId106"/>
    <p:sldId id="634" r:id="rId107"/>
    <p:sldId id="635" r:id="rId108"/>
    <p:sldId id="637" r:id="rId109"/>
    <p:sldId id="638" r:id="rId110"/>
    <p:sldId id="639" r:id="rId111"/>
    <p:sldId id="640" r:id="rId112"/>
    <p:sldId id="641" r:id="rId113"/>
    <p:sldId id="642" r:id="rId114"/>
    <p:sldId id="643" r:id="rId115"/>
    <p:sldId id="645" r:id="rId116"/>
    <p:sldId id="644" r:id="rId117"/>
    <p:sldId id="646" r:id="rId118"/>
    <p:sldId id="627" r:id="rId119"/>
    <p:sldId id="647" r:id="rId120"/>
    <p:sldId id="648" r:id="rId121"/>
    <p:sldId id="649" r:id="rId122"/>
    <p:sldId id="650" r:id="rId123"/>
    <p:sldId id="656" r:id="rId124"/>
    <p:sldId id="651" r:id="rId125"/>
    <p:sldId id="652" r:id="rId126"/>
    <p:sldId id="653" r:id="rId127"/>
    <p:sldId id="654" r:id="rId128"/>
    <p:sldId id="655" r:id="rId129"/>
    <p:sldId id="657" r:id="rId130"/>
    <p:sldId id="658" r:id="rId131"/>
    <p:sldId id="659" r:id="rId132"/>
    <p:sldId id="660" r:id="rId133"/>
    <p:sldId id="664" r:id="rId134"/>
    <p:sldId id="667" r:id="rId135"/>
    <p:sldId id="665" r:id="rId136"/>
    <p:sldId id="666" r:id="rId137"/>
    <p:sldId id="661" r:id="rId138"/>
    <p:sldId id="662" r:id="rId139"/>
    <p:sldId id="674" r:id="rId140"/>
    <p:sldId id="670" r:id="rId141"/>
    <p:sldId id="675" r:id="rId142"/>
    <p:sldId id="671" r:id="rId143"/>
    <p:sldId id="672" r:id="rId144"/>
    <p:sldId id="673" r:id="rId145"/>
    <p:sldId id="676" r:id="rId146"/>
    <p:sldId id="677" r:id="rId147"/>
    <p:sldId id="678" r:id="rId148"/>
    <p:sldId id="679" r:id="rId149"/>
  </p:sldIdLst>
  <p:sldSz cx="12192000" cy="6858000"/>
  <p:notesSz cx="6858000" cy="9144000"/>
  <p:embeddedFontLst>
    <p:embeddedFont>
      <p:font typeface="Cambria Math" panose="02040503050406030204" pitchFamily="18" charset="0"/>
      <p:regular r:id="rId151"/>
    </p:embeddedFont>
    <p:embeddedFont>
      <p:font typeface="Consolas" panose="020B0609020204030204" pitchFamily="49" charset="0"/>
      <p:regular r:id="rId152"/>
      <p:bold r:id="rId153"/>
      <p:italic r:id="rId154"/>
      <p:boldItalic r:id="rId155"/>
    </p:embeddedFont>
    <p:embeddedFont>
      <p:font typeface="lato" panose="020B0600000101010101" charset="0"/>
      <p:regular r:id="rId156"/>
      <p:bold r:id="rId157"/>
      <p:italic r:id="rId158"/>
      <p:boldItalic r:id="rId159"/>
    </p:embeddedFont>
    <p:embeddedFont>
      <p:font typeface="roboto" panose="020B0600000101010101" charset="0"/>
      <p:regular r:id="rId160"/>
      <p:bold r:id="rId161"/>
      <p:italic r:id="rId162"/>
      <p:boldItalic r:id="rId163"/>
    </p:embeddedFont>
    <p:embeddedFont>
      <p:font typeface="나눔고딕" panose="020D0604000000000000" pitchFamily="50" charset="-127"/>
      <p:regular r:id="rId164"/>
      <p:bold r:id="rId165"/>
    </p:embeddedFont>
    <p:embeddedFont>
      <p:font typeface="맑은 고딕" panose="020B0503020000020004" pitchFamily="50" charset="-127"/>
      <p:regular r:id="rId166"/>
      <p:bold r:id="rId167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D21"/>
    <a:srgbClr val="0000FF"/>
    <a:srgbClr val="A6A6A6"/>
    <a:srgbClr val="DCA2EC"/>
    <a:srgbClr val="E7ADE8"/>
    <a:srgbClr val="767171"/>
    <a:srgbClr val="B1B1B1"/>
    <a:srgbClr val="353535"/>
    <a:srgbClr val="4472C4"/>
    <a:srgbClr val="A1B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1" autoAdjust="0"/>
    <p:restoredTop sz="96681" autoAdjust="0"/>
  </p:normalViewPr>
  <p:slideViewPr>
    <p:cSldViewPr snapToGrid="0" showGuides="1">
      <p:cViewPr varScale="1">
        <p:scale>
          <a:sx n="110" d="100"/>
          <a:sy n="110" d="100"/>
        </p:scale>
        <p:origin x="462" y="108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font" Target="fonts/font9.fntdata"/><Relationship Id="rId170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font" Target="fonts/font10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notesMaster" Target="notesMasters/notesMaster1.xml"/><Relationship Id="rId171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font" Target="fonts/font11.fntdata"/><Relationship Id="rId166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72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font" Target="fonts/font1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font" Target="fonts/font1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font" Target="fonts/font14.fntdata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4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font" Target="fonts/font15.fntdata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5.fntdata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632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797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427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4376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435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238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942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318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0980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506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0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488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9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30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423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786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994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692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9411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894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494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411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5063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034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304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114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5932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652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652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90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704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4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963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0697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139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303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0315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23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1363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3963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043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1295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31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739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113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20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388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7339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76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6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8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59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3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89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2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16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42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5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1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35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90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30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8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69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0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9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02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91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96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8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14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88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6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8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2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68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3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61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47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43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6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5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5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66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100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4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164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52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18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61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19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39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40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7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32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3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16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338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29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418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29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334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33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5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66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42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3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3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02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42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47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025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800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4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687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54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05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5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25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92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6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775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252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480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137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289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839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789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3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58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509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199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53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68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121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47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823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771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699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3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om/compute/cuda/11.7.0/local_installers/cuda-repo-ubuntu2004-11-7-local_11.7.0-460.27.04-1_amd64.d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kr/get-started/locally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-man.tistory.com/3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hyperlink" Target="https://discuss.pytorch.org/c/data/37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anlee.io/2018/under-the-c-2" TargetMode="External"/><Relationship Id="rId3" Type="http://schemas.openxmlformats.org/officeDocument/2006/relationships/hyperlink" Target="https://pytorch.org/blog/a-tour-of-pytorch-internals-1/" TargetMode="External"/><Relationship Id="rId7" Type="http://schemas.openxmlformats.org/officeDocument/2006/relationships/hyperlink" Target="https://yoonchang.tistory.com/32" TargetMode="External"/><Relationship Id="rId12" Type="http://schemas.openxmlformats.org/officeDocument/2006/relationships/hyperlink" Target="https://proceedings.neurips.cc/paper/2019/file/bdbca288fee7f92f2bfa9f7012727740-Paper.pdf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onchang.tistory.com/39" TargetMode="External"/><Relationship Id="rId11" Type="http://schemas.openxmlformats.org/officeDocument/2006/relationships/hyperlink" Target="https://raw.githubusercontent.com/wiki/pytorch/pytorch/images/pytorch_wiki_dataflow_interface_diagram.png" TargetMode="External"/><Relationship Id="rId5" Type="http://schemas.openxmlformats.org/officeDocument/2006/relationships/hyperlink" Target="https://github.com/pytorch/pytorch" TargetMode="External"/><Relationship Id="rId10" Type="http://schemas.openxmlformats.org/officeDocument/2006/relationships/hyperlink" Target="https://github.com/pytorch/pytorch/blob/master/aten/src/ATen/native/README.md" TargetMode="External"/><Relationship Id="rId4" Type="http://schemas.openxmlformats.org/officeDocument/2006/relationships/hyperlink" Target="https://junha1125.github.io/blog/pytorch-docker-git/2020-12-25-Pytorch_internal/" TargetMode="External"/><Relationship Id="rId9" Type="http://schemas.openxmlformats.org/officeDocument/2006/relationships/hyperlink" Target="https://github.com/pytorch/pytorch/wiki/CUDA-basics" TargetMode="Externa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hanlee.io/2018/under-the-c-2" TargetMode="External"/><Relationship Id="rId13" Type="http://schemas.openxmlformats.org/officeDocument/2006/relationships/image" Target="../media/image182.png"/><Relationship Id="rId3" Type="http://schemas.openxmlformats.org/officeDocument/2006/relationships/hyperlink" Target="https://pytorch.org/blog/a-tour-of-pytorch-internals-1/" TargetMode="External"/><Relationship Id="rId7" Type="http://schemas.openxmlformats.org/officeDocument/2006/relationships/hyperlink" Target="https://yoonchang.tistory.com/32" TargetMode="External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onchang.tistory.com/39" TargetMode="External"/><Relationship Id="rId11" Type="http://schemas.openxmlformats.org/officeDocument/2006/relationships/image" Target="../media/image180.png"/><Relationship Id="rId5" Type="http://schemas.openxmlformats.org/officeDocument/2006/relationships/hyperlink" Target="https://github.com/pytorch/pytorch" TargetMode="External"/><Relationship Id="rId10" Type="http://schemas.openxmlformats.org/officeDocument/2006/relationships/hyperlink" Target="https://github.com/pytorch/pytorch/blob/master/aten/src/ATen/native/README.md" TargetMode="External"/><Relationship Id="rId4" Type="http://schemas.openxmlformats.org/officeDocument/2006/relationships/hyperlink" Target="https://junha1125.github.io/blog/pytorch-docker-git/2020-12-25-Pytorch_internal/" TargetMode="External"/><Relationship Id="rId9" Type="http://schemas.openxmlformats.org/officeDocument/2006/relationships/hyperlink" Target="https://github.com/pytorch/pytorch/wiki/CUDA-basics" TargetMode="External"/><Relationship Id="rId14" Type="http://schemas.openxmlformats.org/officeDocument/2006/relationships/image" Target="../media/image1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hyperlink" Target="http://blog.ezyang.com/2019/05/pytorch-internals/" TargetMode="External"/><Relationship Id="rId4" Type="http://schemas.openxmlformats.org/officeDocument/2006/relationships/hyperlink" Target="https://speakerdeck.com/perone/pytorch-under-the-hood?slide=16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s.developer.nvidia.com/t/questions-about-sp-and-sm/76700/5" TargetMode="External"/><Relationship Id="rId5" Type="http://schemas.openxmlformats.org/officeDocument/2006/relationships/hyperlink" Target="https://forums.developer.nvidia.com/t/gpu-architecture-and-warp-scheduling/58010/5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aram_father/CUDA-Thread-Hierarchy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www.youtube.com/watch?v=xwbD6fL5qC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6986770/cuda-cores-vs-thread-count" TargetMode="External"/><Relationship Id="rId5" Type="http://schemas.openxmlformats.org/officeDocument/2006/relationships/hyperlink" Target="http://www.donghyun53.net/nvidia-gpu-%EC%95%84%ED%82%A4%ED%85%8D%EC%B2%98-%EB%B3%80%EC%B2%9C%EC%82%AC-%EC%83%81%ED%8E%B8/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gsl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gsl/doc/html/vector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igen.tuxfamily.org/dox/GettingStarted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guide/ubuntu_nvidia_graphic_driver_installation.ppt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develop/documentation/onemkl-developer-reference-c/top/blas-and-sparse-blas-routines/blas-routines/blas-level-3-routines.html#blas-level-3-routines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pc.qmul.ac.uk/apps/dev/numerical/mkl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ebin.com/pWE7MZuJ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s://math-atlas.sourceforge.net/devel/atlas_devel/" TargetMode="External"/><Relationship Id="rId4" Type="http://schemas.openxmlformats.org/officeDocument/2006/relationships/hyperlink" Target="https://michaellindon.github.io/lindonslog/programming/atlas-blas-lapack-linear-algebra-libraries/index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unstar92.tistory.com/242?category=982715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7.png"/><Relationship Id="rId7" Type="http://schemas.openxmlformats.org/officeDocument/2006/relationships/hyperlink" Target="https://se.ewi.tudelft.nl/desosa2019/chapters/pytorch/#fn:3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ip.piconepress.com/courses/temple/ece_4822/resources/books/Deep-Learning-with-PyTorch.pdf" TargetMode="External"/><Relationship Id="rId5" Type="http://schemas.openxmlformats.org/officeDocument/2006/relationships/hyperlink" Target="https://www.miracleyoo.com/2019/12/11/Pytorch-Core-Code-Research/" TargetMode="External"/><Relationship Id="rId4" Type="http://schemas.openxmlformats.org/officeDocument/2006/relationships/hyperlink" Target="http://blog.ezyang.com/2019/05/pytorch-internals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anaconda.com/archive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hyperlink" Target="https://repo.anaconda.com/archive/Anaconda3-2022.10-Linux-x86_64.sh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CUDA Develop Environment Setting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1330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altLang="ko-KR" dirty="0"/>
              <a:t>CUDA toolkit </a:t>
            </a:r>
            <a:r>
              <a:rPr lang="ko-KR" altLang="en-US" dirty="0"/>
              <a:t>설치</a:t>
            </a:r>
            <a:r>
              <a:rPr lang="en-US" altLang="ko-KR" dirty="0"/>
              <a:t>(10~15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2400" dirty="0"/>
              <a:t>11.7 </a:t>
            </a:r>
            <a:r>
              <a:rPr lang="ko-KR" altLang="en-US" sz="2400" dirty="0"/>
              <a:t>버전 호환 </a:t>
            </a:r>
            <a:r>
              <a:rPr lang="en-US" altLang="ko-KR" sz="2400" dirty="0"/>
              <a:t>toolkit </a:t>
            </a:r>
            <a:r>
              <a:rPr lang="ko-KR" altLang="en-US" sz="2400" dirty="0"/>
              <a:t>설치</a:t>
            </a:r>
            <a:r>
              <a:rPr lang="en-US" altLang="ko-KR" dirty="0"/>
              <a:t>(CUDA 11.7 </a:t>
            </a:r>
            <a:r>
              <a:rPr lang="ko-KR" altLang="en-US" dirty="0"/>
              <a:t>버전 호환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CUDA </a:t>
            </a:r>
            <a:r>
              <a:rPr lang="ko-KR" altLang="en-US" dirty="0"/>
              <a:t>컴파일러 </a:t>
            </a:r>
            <a:r>
              <a:rPr lang="en-US" altLang="ko-KR" dirty="0" err="1"/>
              <a:t>nvcc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CUDA </a:t>
            </a:r>
            <a:r>
              <a:rPr lang="ko-KR" altLang="en-US" dirty="0"/>
              <a:t>관련 사용자 라이브러리 </a:t>
            </a:r>
            <a:endParaRPr lang="en-US" altLang="ko-KR" dirty="0"/>
          </a:p>
          <a:p>
            <a:pPr lvl="1"/>
            <a:r>
              <a:rPr lang="es-E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wget https://developer.download.nvidia.com/compute/cuda/repos/ubuntu2004/x86_64/cuda-ubuntu2004.pinsudo mv cuda-ubuntu2004.pin /etc/apt/preferences.d/cuda-repository-pin-600</a:t>
            </a:r>
          </a:p>
          <a:p>
            <a:pPr lvl="1"/>
            <a:r>
              <a:rPr lang="da-DK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wget </a:t>
            </a:r>
            <a:r>
              <a:rPr lang="da-DK" altLang="ko-KR" sz="18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https://developer.download.nvidia.com/compute/cuda/</a:t>
            </a:r>
            <a:r>
              <a:rPr lang="da-DK" altLang="ko-KR" sz="1800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11.7</a:t>
            </a:r>
            <a:r>
              <a:rPr lang="da-DK" altLang="ko-KR" sz="18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.0/local_installers/cuda-repo-ubuntu2004-11-7-local_11.7.0-460.27.04-1_amd64.deb</a:t>
            </a:r>
            <a:endParaRPr lang="da-DK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dpkg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cuda-repo-ubuntu2004-11-7-local_11.7.0-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460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.27.04-1_amd64.deb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apt-key add /var/cuda-repo-ubuntu2004-11-7-local/7fa2af80.pub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apt-get update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apt-get -y install 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cuda</a:t>
            </a:r>
            <a:endParaRPr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090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kumimoji="1" lang="ko-KR" altLang="en-US" sz="3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 생성 목록 </a:t>
            </a:r>
            <a:endParaRPr kumimoji="1" lang="en-US" altLang="ko-KR" sz="3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29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CPU </a:t>
            </a:r>
            <a:r>
              <a:rPr kumimoji="1" lang="ko-KR" altLang="en-US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 빌드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(MKL </a:t>
            </a:r>
            <a:r>
              <a:rPr kumimoji="1" lang="ko-KR" altLang="en-US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적용 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X)</a:t>
            </a:r>
          </a:p>
          <a:p>
            <a:pPr lvl="1"/>
            <a:r>
              <a:rPr kumimoji="1" lang="en-US" altLang="ko-KR" sz="29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CPU</a:t>
            </a:r>
            <a:r>
              <a:rPr kumimoji="1" lang="ko-KR" altLang="en-US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사용 빌드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(MKL </a:t>
            </a:r>
            <a:r>
              <a:rPr kumimoji="1" lang="ko-KR" altLang="en-US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적용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r>
              <a:rPr kumimoji="1" lang="en-US" altLang="ko-KR" sz="29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GPU </a:t>
            </a:r>
            <a:r>
              <a:rPr kumimoji="1" lang="ko-KR" altLang="en-US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 빌드 </a:t>
            </a:r>
            <a:endParaRPr kumimoji="1" lang="en-US" altLang="ko-KR" sz="29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3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 생성</a:t>
            </a:r>
            <a:endParaRPr kumimoji="1" lang="en-US" altLang="ko-KR" sz="3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3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3200" dirty="0">
                <a:solidFill>
                  <a:schemeClr val="accent5"/>
                </a:solidFill>
                <a:latin typeface="Consolas" panose="020B0609020204030204" pitchFamily="49" charset="0"/>
              </a:rPr>
              <a:t> create –n &lt;</a:t>
            </a:r>
            <a:r>
              <a:rPr kumimoji="1" lang="ko-KR" altLang="en-US" sz="3200" dirty="0">
                <a:solidFill>
                  <a:schemeClr val="accent5"/>
                </a:solidFill>
                <a:latin typeface="Consolas" panose="020B0609020204030204" pitchFamily="49" charset="0"/>
              </a:rPr>
              <a:t>가상환경 이름</a:t>
            </a:r>
            <a:r>
              <a:rPr kumimoji="1" lang="en-US" altLang="ko-KR" sz="3200" dirty="0">
                <a:solidFill>
                  <a:schemeClr val="accent5"/>
                </a:solidFill>
                <a:latin typeface="Consolas" panose="020B0609020204030204" pitchFamily="49" charset="0"/>
              </a:rPr>
              <a:t>(</a:t>
            </a:r>
            <a:r>
              <a:rPr kumimoji="1" lang="ko-KR" altLang="en-US" sz="3200" dirty="0">
                <a:solidFill>
                  <a:schemeClr val="accent5"/>
                </a:solidFill>
                <a:latin typeface="Consolas" panose="020B0609020204030204" pitchFamily="49" charset="0"/>
              </a:rPr>
              <a:t>사용자 지정</a:t>
            </a:r>
            <a:r>
              <a:rPr kumimoji="1" lang="en-US" altLang="ko-KR" sz="3200" dirty="0">
                <a:solidFill>
                  <a:schemeClr val="accent5"/>
                </a:solidFill>
                <a:latin typeface="Consolas" panose="020B0609020204030204" pitchFamily="49" charset="0"/>
              </a:rPr>
              <a:t>)&gt; python=3. or 2.</a:t>
            </a:r>
          </a:p>
          <a:p>
            <a:pPr lvl="1"/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create –n </a:t>
            </a:r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pytc_cpu_nomkl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python=3.8</a:t>
            </a:r>
          </a:p>
          <a:p>
            <a:pPr lvl="1"/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create –n </a:t>
            </a:r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pytc_cpu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python=3.8</a:t>
            </a:r>
          </a:p>
          <a:p>
            <a:pPr lvl="1"/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create –n </a:t>
            </a:r>
            <a:r>
              <a:rPr kumimoji="1" lang="en-US" altLang="ko-KR" sz="33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pytc_gpu</a:t>
            </a:r>
            <a:r>
              <a:rPr kumimoji="1" lang="en-US" altLang="ko-KR" sz="3300" dirty="0">
                <a:solidFill>
                  <a:schemeClr val="accent5"/>
                </a:solidFill>
                <a:latin typeface="Consolas" panose="020B0609020204030204" pitchFamily="49" charset="0"/>
              </a:rPr>
              <a:t> python=3.8</a:t>
            </a:r>
            <a:endParaRPr kumimoji="1" lang="en-US" altLang="ko-KR" sz="33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ko-KR" altLang="en-US" sz="3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 목록 조회 </a:t>
            </a:r>
            <a:endParaRPr kumimoji="1" lang="en-US" altLang="ko-KR" sz="3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3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ko-KR" altLang="en-US" sz="32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3200" dirty="0">
                <a:solidFill>
                  <a:schemeClr val="accent5"/>
                </a:solidFill>
                <a:latin typeface="Consolas" panose="020B0609020204030204" pitchFamily="49" charset="0"/>
              </a:rPr>
              <a:t>info -e</a:t>
            </a:r>
          </a:p>
          <a:p>
            <a:pPr lvl="1"/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C280E4-D26F-4BF2-836D-6AAFE8C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56" y="4996665"/>
            <a:ext cx="545858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63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 활성화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activate &lt;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가상환경 이름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activate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pytc_cpu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설치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(MKL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https://pytorch.kr/get-started/locally/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install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torchvision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cpuonly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-c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</a:t>
            </a:r>
            <a:endParaRPr kumimoji="1"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only with MKL)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conda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4CA82-B8D5-E954-1290-A755D7EA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19" y="2390748"/>
            <a:ext cx="4020111" cy="381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1A0D68-377D-2E87-89F6-37BB5C207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353" y="1143000"/>
            <a:ext cx="6767788" cy="30606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C0F65B-E5EB-0616-A107-EF365AF03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19" y="4594001"/>
            <a:ext cx="674464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5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설치확인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python3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import torch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print(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torch.__version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__)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only with MKL)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conda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AE23A2-D7F7-B780-D4AD-F5631735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9" y="3190709"/>
            <a:ext cx="542048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73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 비활성화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deactivate &lt;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가상환경 이름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deactivate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pytc_cpu</a:t>
            </a:r>
            <a:endParaRPr kumimoji="1"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activate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pytc_gpu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설치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(GPU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r>
              <a:rPr kumimoji="1" lang="ko-KR" alt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시스템 </a:t>
            </a:r>
            <a:r>
              <a:rPr kumimoji="1" lang="en-US" altLang="ko-KR" sz="1800" dirty="0">
                <a:solidFill>
                  <a:schemeClr val="tx2"/>
                </a:solidFill>
                <a:latin typeface="Consolas" panose="020B0609020204030204" pitchFamily="49" charset="0"/>
              </a:rPr>
              <a:t>CUDA </a:t>
            </a:r>
            <a:r>
              <a:rPr kumimoji="1" lang="ko-KR" altLang="en-US" sz="1800" dirty="0">
                <a:solidFill>
                  <a:schemeClr val="tx2"/>
                </a:solidFill>
                <a:latin typeface="Consolas" panose="020B0609020204030204" pitchFamily="49" charset="0"/>
              </a:rPr>
              <a:t>버전 확인 </a:t>
            </a:r>
            <a:endParaRPr kumimoji="1" lang="en-US" altLang="ko-KR" sz="1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nvidia-smi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or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--version</a:t>
            </a: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install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torchvision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pytorch-cuda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=</a:t>
            </a:r>
            <a:r>
              <a:rPr kumimoji="1"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11.8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-c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-c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(GPU)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conda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A879B9-FC0D-2D1D-9202-5E947072F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6"/>
          <a:stretch/>
        </p:blipFill>
        <p:spPr>
          <a:xfrm>
            <a:off x="908448" y="4815123"/>
            <a:ext cx="6163535" cy="1576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CD35C0-0A34-5166-EF0D-50128228D89D}"/>
              </a:ext>
            </a:extLst>
          </p:cNvPr>
          <p:cNvSpPr/>
          <p:nvPr/>
        </p:nvSpPr>
        <p:spPr>
          <a:xfrm>
            <a:off x="5086349" y="4905375"/>
            <a:ext cx="151447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50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는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CPU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사용시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MKL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을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default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로 사용함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기본적으로 </a:t>
            </a:r>
            <a:r>
              <a:rPr kumimoji="1" lang="ko-KR" altLang="en-US" sz="14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빌드된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바이너리에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MKL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패키지가 포함되어 있음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MKL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을 사용하지 않을 경우 빌드 옵션 수정이 요구됨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Install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dependencies</a:t>
            </a: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conda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install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astunparse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numpy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ninja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pyyaml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setuptools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cmake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cffi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typing_extensions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future six requests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dataclasses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소스파일 다운로드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fr-FR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git clone --recursive </a:t>
            </a:r>
            <a:r>
              <a:rPr kumimoji="1" lang="fr-FR" altLang="ko-KR" sz="1600" dirty="0">
                <a:solidFill>
                  <a:schemeClr val="accent5"/>
                </a:solidFill>
                <a:latin typeface="Consolas" panose="020B0609020204030204" pitchFamily="49" charset="0"/>
                <a:hlinkClick r:id="rId3"/>
              </a:rPr>
              <a:t>https://github.com/pytorch/pytorch</a:t>
            </a:r>
            <a:endParaRPr kumimoji="1" lang="fr-FR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fr-FR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cd pytorch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</a:t>
            </a:r>
            <a:r>
              <a:rPr kumimoji="1" lang="en-US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noMKL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source build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F3B60-D027-B7C9-99D5-EE029C44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17" y="1557294"/>
            <a:ext cx="4591691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456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소스파일 내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README.md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참조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빌드 설정을 위한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CMake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build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제공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현재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가상환경에 적용될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Pythorch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빌드경로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환경변수 설정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>
                <a:solidFill>
                  <a:schemeClr val="accent5"/>
                </a:solidFill>
                <a:latin typeface="Consolas" panose="020B0609020204030204" pitchFamily="49" charset="0"/>
              </a:rPr>
              <a:t>export CMAKE_PREFIX_PATH=${CONDA_PREFIX:-"$(/home/noslab2/</a:t>
            </a:r>
            <a:r>
              <a:rPr kumimoji="1"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pytorch</a:t>
            </a:r>
            <a:r>
              <a:rPr kumimoji="1" lang="en-US" altLang="ko-KR" sz="1400" dirty="0">
                <a:solidFill>
                  <a:schemeClr val="accent5"/>
                </a:solidFill>
                <a:latin typeface="Consolas" panose="020B0609020204030204" pitchFamily="49" charset="0"/>
              </a:rPr>
              <a:t> $(</a:t>
            </a:r>
            <a:r>
              <a:rPr kumimoji="1"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pytc_cpu_nomkl</a:t>
            </a:r>
            <a:r>
              <a:rPr kumimoji="1" lang="en-US" altLang="ko-KR" sz="1400" dirty="0">
                <a:solidFill>
                  <a:schemeClr val="accent5"/>
                </a:solidFill>
                <a:latin typeface="Consolas" panose="020B0609020204030204" pitchFamily="49" charset="0"/>
              </a:rPr>
              <a:t>))/../"}</a:t>
            </a:r>
          </a:p>
          <a:p>
            <a:pPr lvl="1"/>
            <a:r>
              <a:rPr kumimoji="1" lang="en-US" altLang="ko-KR" sz="1400" dirty="0">
                <a:solidFill>
                  <a:schemeClr val="accent5"/>
                </a:solidFill>
                <a:latin typeface="Consolas" panose="020B0609020204030204" pitchFamily="49" charset="0"/>
              </a:rPr>
              <a:t>Python3 setup.py build -–</a:t>
            </a:r>
            <a:r>
              <a:rPr kumimoji="1"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cmake</a:t>
            </a:r>
            <a:r>
              <a:rPr kumimoji="1" lang="en-US" altLang="ko-KR" sz="1400" dirty="0">
                <a:solidFill>
                  <a:schemeClr val="accent5"/>
                </a:solidFill>
                <a:latin typeface="Consolas" panose="020B0609020204030204" pitchFamily="49" charset="0"/>
              </a:rPr>
              <a:t>-only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</a:t>
            </a:r>
            <a:r>
              <a:rPr kumimoji="1" lang="en-US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noMKL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source build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2B432-535E-957D-5CC1-B11CFF14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2" y="3239209"/>
            <a:ext cx="6953306" cy="198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93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CMake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를 사용하여 빌드 옵션 수정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cmake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-qt-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gui</a:t>
            </a:r>
            <a:endParaRPr kumimoji="1"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Cmake-gui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build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MKL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관련항목 체크해제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Configuration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→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Generate</a:t>
            </a: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소스 빌드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python3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setup.py develop</a:t>
            </a:r>
          </a:p>
          <a:p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</a:t>
            </a:r>
            <a:r>
              <a:rPr kumimoji="1" lang="en-US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noMKL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source build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E49089-AE5C-7CDB-ABB5-8F72D862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462349" y="927088"/>
            <a:ext cx="5076860" cy="54928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37ED95-6056-2A43-77CA-3F4D4B560FE8}"/>
              </a:ext>
            </a:extLst>
          </p:cNvPr>
          <p:cNvSpPr/>
          <p:nvPr/>
        </p:nvSpPr>
        <p:spPr>
          <a:xfrm>
            <a:off x="6462349" y="2152650"/>
            <a:ext cx="910002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1E720B-1471-8708-0662-B8965D743674}"/>
              </a:ext>
            </a:extLst>
          </p:cNvPr>
          <p:cNvSpPr/>
          <p:nvPr/>
        </p:nvSpPr>
        <p:spPr>
          <a:xfrm>
            <a:off x="8853124" y="2619375"/>
            <a:ext cx="614726" cy="1209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83502F-196E-A00A-9D3C-54618A5E9754}"/>
              </a:ext>
            </a:extLst>
          </p:cNvPr>
          <p:cNvSpPr/>
          <p:nvPr/>
        </p:nvSpPr>
        <p:spPr>
          <a:xfrm>
            <a:off x="6509972" y="5334000"/>
            <a:ext cx="786178" cy="2762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2C531-E2CF-78E3-AC8B-5229ED8A3BDB}"/>
              </a:ext>
            </a:extLst>
          </p:cNvPr>
          <p:cNvSpPr/>
          <p:nvPr/>
        </p:nvSpPr>
        <p:spPr>
          <a:xfrm>
            <a:off x="7286606" y="5334000"/>
            <a:ext cx="714394" cy="2762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2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빌드옵션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출력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MKL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사용이 해제됨을 확인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ImportError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usr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/lib64/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libstdc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++.so.6: version `GLIBCXX_3.4.xx' not found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발생 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에서 요구하는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C++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동적라이브러리 버전이 시스템 버전과 다름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버전 링크 확인 후 링크 수정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방법 참조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https://develop-man.tistory.com/3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 </a:t>
            </a:r>
            <a:r>
              <a:rPr kumimoji="1" lang="en-US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noMKL</a:t>
            </a:r>
            <a:r>
              <a:rPr kumimoji="1" lang="en-US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from source build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384531-9A6C-B702-4E11-E393A3FC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11" y="927088"/>
            <a:ext cx="3534268" cy="5439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1E720B-1471-8708-0662-B8965D743674}"/>
              </a:ext>
            </a:extLst>
          </p:cNvPr>
          <p:cNvSpPr/>
          <p:nvPr/>
        </p:nvSpPr>
        <p:spPr>
          <a:xfrm>
            <a:off x="8815024" y="3606856"/>
            <a:ext cx="223397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34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Fully Connected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레이어로 구성한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분류모델 구현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torchVision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학습모델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클래스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데이터셋 제공 라이브러리</a:t>
            </a:r>
            <a:r>
              <a:rPr kumimoji="1" lang="ko-KR" altLang="en-US" sz="1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torch.DataLoader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()</a:t>
            </a: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데이터 파이프라인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API</a:t>
            </a: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Batch,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Shuffle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기능 제공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텐서플로우의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400" i="1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tf.data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와 동일한 역할 수행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Workload </a:t>
            </a:r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AD486-3CCA-2A80-A971-42B6124E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55" y="2094352"/>
            <a:ext cx="5792008" cy="34580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3715E0-EEAD-F56C-0C79-A26766539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980" y="5792101"/>
            <a:ext cx="659222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784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Fully Connected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레이어로 구성한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분류모델 구현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(Cont.)</a:t>
            </a: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모델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Class</a:t>
            </a: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6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계층 단순연결신경망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GPU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사용 시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m1.cuda()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를 사용하여 모델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GPU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전송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Loss, Optimizer</a:t>
            </a:r>
          </a:p>
          <a:p>
            <a:pPr lvl="1"/>
            <a:r>
              <a:rPr kumimoji="1" lang="en-US" altLang="ko-KR" sz="14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Crossentropy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Adam</a:t>
            </a: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Workload </a:t>
            </a:r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22C20-D02B-EE87-EEB4-2DBC6E36A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32" y="1909526"/>
            <a:ext cx="5201376" cy="3381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FB6666-475B-A95E-5331-48AEB6205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32" y="5501256"/>
            <a:ext cx="429637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8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CUDA toolkit </a:t>
            </a:r>
            <a:r>
              <a:rPr kumimoji="1" lang="ko-KR" altLang="en-US" dirty="0"/>
              <a:t>설치확인 </a:t>
            </a:r>
            <a:endParaRPr kumimoji="1" lang="en-US" altLang="ko-KR" dirty="0"/>
          </a:p>
          <a:p>
            <a:pPr lvl="1"/>
            <a:r>
              <a:rPr kumimoji="1" lang="en-US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--version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BD4AD9-8B82-EF11-1C64-D3D70EF70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3"/>
          <a:stretch/>
        </p:blipFill>
        <p:spPr>
          <a:xfrm>
            <a:off x="833244" y="2213544"/>
            <a:ext cx="3810532" cy="9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0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Fully Connected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레이어로 구성한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분류모델 구현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(Cont.)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Epoch = 10</a:t>
            </a: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Batch = 32</a:t>
            </a: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데이터 전송시간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 Epoch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당 수행시간 측정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Workload </a:t>
            </a:r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4DFFA-D31E-E47B-6F03-88F816CA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677" y="2324100"/>
            <a:ext cx="6140583" cy="40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12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가상환경은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pip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패키지 라이브러리만 독립적으로 격리됨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실행환경이 별도로 지정되지 않은 파일은 모든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환경이 공유함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각각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CPU_noMKL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CPU_MKL, GPU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를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백엔드로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사용한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모델 훈련시간을 측정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(Epoch = 10)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실험구성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8B7FA2-2DBF-0D20-923D-5DAFC1CA76F4}"/>
              </a:ext>
            </a:extLst>
          </p:cNvPr>
          <p:cNvSpPr/>
          <p:nvPr/>
        </p:nvSpPr>
        <p:spPr>
          <a:xfrm>
            <a:off x="1061049" y="2700788"/>
            <a:ext cx="10334446" cy="36834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7F6AA-284D-0EB4-01FA-CCDF8D24EDCB}"/>
              </a:ext>
            </a:extLst>
          </p:cNvPr>
          <p:cNvSpPr txBox="1"/>
          <p:nvPr/>
        </p:nvSpPr>
        <p:spPr>
          <a:xfrm>
            <a:off x="1061049" y="2733404"/>
            <a:ext cx="332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tx2"/>
                </a:solidFill>
              </a:rPr>
              <a:t>/home/noslab2/anaconda3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2BF76F-FE84-7DAC-F257-9F79F87E81A5}"/>
              </a:ext>
            </a:extLst>
          </p:cNvPr>
          <p:cNvSpPr/>
          <p:nvPr/>
        </p:nvSpPr>
        <p:spPr>
          <a:xfrm>
            <a:off x="1451394" y="3853600"/>
            <a:ext cx="3054470" cy="2443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1110FA-E43A-0FB6-B647-BFB153D15596}"/>
              </a:ext>
            </a:extLst>
          </p:cNvPr>
          <p:cNvSpPr/>
          <p:nvPr/>
        </p:nvSpPr>
        <p:spPr>
          <a:xfrm>
            <a:off x="4761062" y="3853600"/>
            <a:ext cx="3054470" cy="24513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7C1A20-6D55-55AE-4618-3067B6AE523D}"/>
              </a:ext>
            </a:extLst>
          </p:cNvPr>
          <p:cNvSpPr/>
          <p:nvPr/>
        </p:nvSpPr>
        <p:spPr>
          <a:xfrm>
            <a:off x="8070730" y="3853600"/>
            <a:ext cx="3054470" cy="2443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5DAAC-FF62-0F87-C8ED-41AFB566F70A}"/>
              </a:ext>
            </a:extLst>
          </p:cNvPr>
          <p:cNvSpPr txBox="1"/>
          <p:nvPr/>
        </p:nvSpPr>
        <p:spPr>
          <a:xfrm>
            <a:off x="4761062" y="3844974"/>
            <a:ext cx="30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pytc_cpu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088CA-FBB6-2E12-6BE0-A32001BE9F55}"/>
              </a:ext>
            </a:extLst>
          </p:cNvPr>
          <p:cNvSpPr txBox="1"/>
          <p:nvPr/>
        </p:nvSpPr>
        <p:spPr>
          <a:xfrm>
            <a:off x="8057072" y="3853600"/>
            <a:ext cx="30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pytc_gpu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A1EE6-BB6A-74F5-6F96-7B4E13608C98}"/>
              </a:ext>
            </a:extLst>
          </p:cNvPr>
          <p:cNvSpPr txBox="1"/>
          <p:nvPr/>
        </p:nvSpPr>
        <p:spPr>
          <a:xfrm>
            <a:off x="1397480" y="3870277"/>
            <a:ext cx="324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pytc_nomkl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99EC0-58C7-A561-7CA4-BD014ABA2883}"/>
              </a:ext>
            </a:extLst>
          </p:cNvPr>
          <p:cNvSpPr txBox="1"/>
          <p:nvPr/>
        </p:nvSpPr>
        <p:spPr>
          <a:xfrm>
            <a:off x="2310980" y="3540473"/>
            <a:ext cx="150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pytc_nomkl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31B41-6145-5E8B-2D2D-3ADF705BAD8F}"/>
              </a:ext>
            </a:extLst>
          </p:cNvPr>
          <p:cNvSpPr txBox="1"/>
          <p:nvPr/>
        </p:nvSpPr>
        <p:spPr>
          <a:xfrm>
            <a:off x="5791919" y="3536195"/>
            <a:ext cx="1339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pytc_cpu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85782-89E9-80A1-3935-E722A626FF9C}"/>
              </a:ext>
            </a:extLst>
          </p:cNvPr>
          <p:cNvSpPr txBox="1"/>
          <p:nvPr/>
        </p:nvSpPr>
        <p:spPr>
          <a:xfrm>
            <a:off x="9102845" y="3532943"/>
            <a:ext cx="1339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pytc_gpu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5F96278-475C-EB5F-713D-2EBC3C0BDEE4}"/>
              </a:ext>
            </a:extLst>
          </p:cNvPr>
          <p:cNvSpPr/>
          <p:nvPr/>
        </p:nvSpPr>
        <p:spPr>
          <a:xfrm>
            <a:off x="2107271" y="4438214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PyTorch.CPU_only.nomkl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5AD086B-A887-AA8A-8535-E24BF7058C71}"/>
              </a:ext>
            </a:extLst>
          </p:cNvPr>
          <p:cNvSpPr/>
          <p:nvPr/>
        </p:nvSpPr>
        <p:spPr>
          <a:xfrm>
            <a:off x="8710199" y="4448910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PyTorch.GPU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4248F1-A675-D6CE-7C71-0A8A56966073}"/>
              </a:ext>
            </a:extLst>
          </p:cNvPr>
          <p:cNvSpPr/>
          <p:nvPr/>
        </p:nvSpPr>
        <p:spPr>
          <a:xfrm>
            <a:off x="5361173" y="4454891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PyTorch.CPU_only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5DB41E-3EBA-85FF-B433-AF99550123D3}"/>
              </a:ext>
            </a:extLst>
          </p:cNvPr>
          <p:cNvSpPr/>
          <p:nvPr/>
        </p:nvSpPr>
        <p:spPr>
          <a:xfrm>
            <a:off x="8710199" y="5039176"/>
            <a:ext cx="1742716" cy="5034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CUDA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EAB52E-EA46-676C-4B23-58754A03B22F}"/>
              </a:ext>
            </a:extLst>
          </p:cNvPr>
          <p:cNvSpPr/>
          <p:nvPr/>
        </p:nvSpPr>
        <p:spPr>
          <a:xfrm>
            <a:off x="5361173" y="5075355"/>
            <a:ext cx="1742716" cy="503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Intel MKL Library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4DB7B2-178C-AF1C-A819-35E80D6E63B1}"/>
              </a:ext>
            </a:extLst>
          </p:cNvPr>
          <p:cNvSpPr/>
          <p:nvPr/>
        </p:nvSpPr>
        <p:spPr>
          <a:xfrm>
            <a:off x="2107271" y="5039176"/>
            <a:ext cx="1742716" cy="5034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OpenMP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22983E-564B-08AE-A39B-199872CAD901}"/>
              </a:ext>
            </a:extLst>
          </p:cNvPr>
          <p:cNvGrpSpPr/>
          <p:nvPr/>
        </p:nvGrpSpPr>
        <p:grpSpPr>
          <a:xfrm>
            <a:off x="5856588" y="2761749"/>
            <a:ext cx="909423" cy="652396"/>
            <a:chOff x="7129560" y="2769459"/>
            <a:chExt cx="909423" cy="652396"/>
          </a:xfrm>
        </p:grpSpPr>
        <p:sp>
          <p:nvSpPr>
            <p:cNvPr id="24" name="사각형: 모서리가 접힌 도형 23">
              <a:extLst>
                <a:ext uri="{FF2B5EF4-FFF2-40B4-BE49-F238E27FC236}">
                  <a16:creationId xmlns:a16="http://schemas.microsoft.com/office/drawing/2014/main" id="{9ED0CCB8-A35F-4AC2-6E97-F65DF523E8BD}"/>
                </a:ext>
              </a:extLst>
            </p:cNvPr>
            <p:cNvSpPr/>
            <p:nvPr/>
          </p:nvSpPr>
          <p:spPr>
            <a:xfrm rot="10800000">
              <a:off x="7310599" y="2769459"/>
              <a:ext cx="547346" cy="652396"/>
            </a:xfrm>
            <a:prstGeom prst="foldedCorner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63FCB41-6E5B-9CDB-5B76-5EA402F4B4DA}"/>
                </a:ext>
              </a:extLst>
            </p:cNvPr>
            <p:cNvSpPr/>
            <p:nvPr/>
          </p:nvSpPr>
          <p:spPr>
            <a:xfrm>
              <a:off x="7129560" y="2838986"/>
              <a:ext cx="909423" cy="503424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2"/>
                  </a:solidFill>
                </a:rPr>
                <a:t>test.py</a:t>
              </a:r>
              <a:endParaRPr lang="ko-KR" altLang="en-US" sz="1200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B99B8-67E7-8F6E-F81F-6DAB99E38DFE}"/>
              </a:ext>
            </a:extLst>
          </p:cNvPr>
          <p:cNvSpPr/>
          <p:nvPr/>
        </p:nvSpPr>
        <p:spPr>
          <a:xfrm>
            <a:off x="2107072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85D7434-94E9-8422-6235-F28A9ED5CB29}"/>
              </a:ext>
            </a:extLst>
          </p:cNvPr>
          <p:cNvSpPr/>
          <p:nvPr/>
        </p:nvSpPr>
        <p:spPr>
          <a:xfrm>
            <a:off x="5361174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36D668-7AB6-57A3-865A-18166A64BE6E}"/>
              </a:ext>
            </a:extLst>
          </p:cNvPr>
          <p:cNvSpPr/>
          <p:nvPr/>
        </p:nvSpPr>
        <p:spPr>
          <a:xfrm>
            <a:off x="8699381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837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CPU_noMKL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Transfer time : 4.4sec.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computation time : 54.5sec.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CPU util. : 33%(21 threads, 2 threads fluctuation)</a:t>
            </a:r>
          </a:p>
          <a:p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실험결과 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54F1E-BD16-63F8-CEC1-95296C4D3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18"/>
          <a:stretch/>
        </p:blipFill>
        <p:spPr>
          <a:xfrm>
            <a:off x="860589" y="2839141"/>
            <a:ext cx="6192344" cy="933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62DA9D-6717-210B-0877-061C1B8BB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77" r="13660"/>
          <a:stretch/>
        </p:blipFill>
        <p:spPr>
          <a:xfrm>
            <a:off x="860589" y="3699144"/>
            <a:ext cx="10281285" cy="18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50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CPU_MKL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Transfer time : 0.07sec.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computation time : 13.4sec.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CPU util. : 47%(21threads)</a:t>
            </a:r>
          </a:p>
          <a:p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실험결과 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5FA310-76C2-8B4F-3A2F-E014BB231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9795" r="144"/>
          <a:stretch/>
        </p:blipFill>
        <p:spPr>
          <a:xfrm>
            <a:off x="228600" y="3330246"/>
            <a:ext cx="11757660" cy="30162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9D32012-606B-C45C-0C1A-818F4ACB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27" y="2365724"/>
            <a:ext cx="6611273" cy="88594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2A8D16-817A-5DE1-64A8-AA60EBA12CFE}"/>
              </a:ext>
            </a:extLst>
          </p:cNvPr>
          <p:cNvSpPr/>
          <p:nvPr/>
        </p:nvSpPr>
        <p:spPr>
          <a:xfrm>
            <a:off x="1118824" y="4140256"/>
            <a:ext cx="1995851" cy="231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49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GPU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Transfer time : 1.4sec.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computation time : 5.3sec.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CPU util. : 2%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Average GPU util. : 38%</a:t>
            </a:r>
          </a:p>
          <a:p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실험결과  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2A8D16-817A-5DE1-64A8-AA60EBA12CFE}"/>
              </a:ext>
            </a:extLst>
          </p:cNvPr>
          <p:cNvSpPr/>
          <p:nvPr/>
        </p:nvSpPr>
        <p:spPr>
          <a:xfrm>
            <a:off x="1118824" y="4140256"/>
            <a:ext cx="1995851" cy="231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EC93D-B787-71FF-842F-A0378C49F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t="-7212" r="-4652" b="7407"/>
          <a:stretch/>
        </p:blipFill>
        <p:spPr>
          <a:xfrm>
            <a:off x="981606" y="2867676"/>
            <a:ext cx="10767152" cy="36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3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전체비교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CPU_MKL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 가장 낮은 전송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Overhead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를 보임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(0.07)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반면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CPU_noMKL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 가장 높은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Overhead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를 보임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(4.47)</a:t>
            </a:r>
          </a:p>
          <a:p>
            <a:pPr lvl="1"/>
            <a:r>
              <a:rPr kumimoji="1" lang="en-US" altLang="ko-KR" sz="1600" b="1" dirty="0">
                <a:solidFill>
                  <a:schemeClr val="accent5"/>
                </a:solidFill>
                <a:latin typeface="Consolas" panose="020B0609020204030204" pitchFamily="49" charset="0"/>
              </a:rPr>
              <a:t>CPU</a:t>
            </a:r>
            <a:r>
              <a:rPr kumimoji="1" lang="ko-KR" altLang="en-US" sz="1600" b="1" dirty="0">
                <a:solidFill>
                  <a:schemeClr val="accent5"/>
                </a:solidFill>
                <a:latin typeface="Consolas" panose="020B0609020204030204" pitchFamily="49" charset="0"/>
              </a:rPr>
              <a:t>→</a:t>
            </a:r>
            <a:r>
              <a:rPr kumimoji="1" lang="en-US" altLang="ko-KR" sz="1600" b="1" dirty="0">
                <a:solidFill>
                  <a:schemeClr val="accent5"/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b="1" dirty="0">
                <a:solidFill>
                  <a:schemeClr val="accent5"/>
                </a:solidFill>
                <a:latin typeface="Consolas" panose="020B0609020204030204" pitchFamily="49" charset="0"/>
              </a:rPr>
              <a:t>전송 오버헤드보다 느림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의 경우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과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를 모두 사용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700" b="1" dirty="0">
                <a:solidFill>
                  <a:schemeClr val="accent5"/>
                </a:solidFill>
                <a:latin typeface="Consolas" panose="020B0609020204030204" pitchFamily="49" charset="0"/>
              </a:rPr>
              <a:t>MKL </a:t>
            </a:r>
            <a:r>
              <a:rPr kumimoji="1" lang="ko-KR" altLang="en-US" sz="1700" b="1" dirty="0">
                <a:solidFill>
                  <a:schemeClr val="accent5"/>
                </a:solidFill>
                <a:latin typeface="Consolas" panose="020B0609020204030204" pitchFamily="49" charset="0"/>
              </a:rPr>
              <a:t>비활성화 후 </a:t>
            </a:r>
            <a:r>
              <a:rPr kumimoji="1" lang="en-US" altLang="ko-KR" sz="1700" b="1" dirty="0">
                <a:solidFill>
                  <a:schemeClr val="accent5"/>
                </a:solidFill>
                <a:latin typeface="Consolas" panose="020B0609020204030204" pitchFamily="49" charset="0"/>
              </a:rPr>
              <a:t>CUDA </a:t>
            </a:r>
            <a:r>
              <a:rPr kumimoji="1" lang="ko-KR" altLang="en-US" sz="1700" b="1" dirty="0">
                <a:solidFill>
                  <a:schemeClr val="accent5"/>
                </a:solidFill>
                <a:latin typeface="Consolas" panose="020B0609020204030204" pitchFamily="49" charset="0"/>
              </a:rPr>
              <a:t>전송오버헤드 추가측정 </a:t>
            </a:r>
            <a:endParaRPr kumimoji="1" lang="en-US" altLang="ko-KR" sz="17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A010723-9E39-450F-5424-81D215F3D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" t="1668" r="1845" b="6206"/>
          <a:stretch/>
        </p:blipFill>
        <p:spPr>
          <a:xfrm>
            <a:off x="6043637" y="3177262"/>
            <a:ext cx="5705121" cy="29568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63F9C9C-9B91-A5A2-0633-EFD41A2BC3B7}"/>
              </a:ext>
            </a:extLst>
          </p:cNvPr>
          <p:cNvSpPr txBox="1"/>
          <p:nvPr/>
        </p:nvSpPr>
        <p:spPr>
          <a:xfrm>
            <a:off x="7889771" y="5130192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2"/>
                </a:solidFill>
              </a:rPr>
              <a:t>x4.06</a:t>
            </a:r>
            <a:endParaRPr lang="ko-KR" altLang="en-US" sz="1600" b="1" i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F7B841-7480-6C79-F83D-F2D5E0D3FE1F}"/>
              </a:ext>
            </a:extLst>
          </p:cNvPr>
          <p:cNvSpPr txBox="1"/>
          <p:nvPr/>
        </p:nvSpPr>
        <p:spPr>
          <a:xfrm>
            <a:off x="9485933" y="5361203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C00000"/>
                </a:solidFill>
              </a:rPr>
              <a:t>x2.52</a:t>
            </a:r>
            <a:endParaRPr lang="ko-KR" altLang="en-US" sz="1400" b="1" i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0C797C-D795-7CC9-EB14-1034D445F258}"/>
              </a:ext>
            </a:extLst>
          </p:cNvPr>
          <p:cNvSpPr txBox="1"/>
          <p:nvPr/>
        </p:nvSpPr>
        <p:spPr>
          <a:xfrm>
            <a:off x="8636354" y="454437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/>
                </a:solidFill>
              </a:rPr>
              <a:t>x63.85</a:t>
            </a:r>
            <a:endParaRPr lang="ko-KR" altLang="en-US" sz="1600" b="1" i="1" dirty="0">
              <a:solidFill>
                <a:schemeClr val="accent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26DF5B-746F-DF1B-E20D-4FDC8BD52C40}"/>
              </a:ext>
            </a:extLst>
          </p:cNvPr>
          <p:cNvSpPr txBox="1"/>
          <p:nvPr/>
        </p:nvSpPr>
        <p:spPr>
          <a:xfrm>
            <a:off x="8924951" y="4882634"/>
            <a:ext cx="976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solidFill>
                  <a:schemeClr val="accent2"/>
                </a:solidFill>
              </a:rPr>
              <a:t>x10.02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4E69A8-9001-F5D9-15B5-9899A11CAB8C}"/>
              </a:ext>
            </a:extLst>
          </p:cNvPr>
          <p:cNvSpPr txBox="1"/>
          <p:nvPr/>
        </p:nvSpPr>
        <p:spPr>
          <a:xfrm>
            <a:off x="10470896" y="4899625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solidFill>
                  <a:schemeClr val="accent5"/>
                </a:solidFill>
              </a:rPr>
              <a:t>x3.04</a:t>
            </a:r>
            <a:endParaRPr lang="ko-KR" altLang="en-US" sz="1600" b="1" i="1" dirty="0">
              <a:solidFill>
                <a:schemeClr val="accent5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8F080E-9CEB-30B7-8088-E5B23604D868}"/>
              </a:ext>
            </a:extLst>
          </p:cNvPr>
          <p:cNvSpPr txBox="1"/>
          <p:nvPr/>
        </p:nvSpPr>
        <p:spPr>
          <a:xfrm>
            <a:off x="10470896" y="4544080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solidFill>
                  <a:srgbClr val="0000FF"/>
                </a:solidFill>
              </a:rPr>
              <a:t>x0.04</a:t>
            </a:r>
            <a:endParaRPr lang="ko-KR" altLang="en-US" sz="1600" b="1" i="1" dirty="0">
              <a:solidFill>
                <a:srgbClr val="0000FF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34C64C5-7E21-A693-13FE-3A87C856B5CE}"/>
              </a:ext>
            </a:extLst>
          </p:cNvPr>
          <p:cNvCxnSpPr>
            <a:cxnSpLocks/>
          </p:cNvCxnSpPr>
          <p:nvPr/>
        </p:nvCxnSpPr>
        <p:spPr>
          <a:xfrm>
            <a:off x="7164251" y="4532956"/>
            <a:ext cx="1834542" cy="101505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07BC885-5108-9814-75BB-ABE1EDF34FF1}"/>
              </a:ext>
            </a:extLst>
          </p:cNvPr>
          <p:cNvCxnSpPr>
            <a:cxnSpLocks/>
          </p:cNvCxnSpPr>
          <p:nvPr/>
        </p:nvCxnSpPr>
        <p:spPr>
          <a:xfrm>
            <a:off x="7162056" y="4532956"/>
            <a:ext cx="3677413" cy="118327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3D19DF4-16BA-DFB2-DF9E-C97B6D7061B7}"/>
              </a:ext>
            </a:extLst>
          </p:cNvPr>
          <p:cNvCxnSpPr>
            <a:cxnSpLocks/>
          </p:cNvCxnSpPr>
          <p:nvPr/>
        </p:nvCxnSpPr>
        <p:spPr>
          <a:xfrm>
            <a:off x="8963084" y="5548006"/>
            <a:ext cx="1864569" cy="1677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92DA1B0D-2594-BEB0-63F4-4F012C1D474F}"/>
              </a:ext>
            </a:extLst>
          </p:cNvPr>
          <p:cNvSpPr/>
          <p:nvPr/>
        </p:nvSpPr>
        <p:spPr>
          <a:xfrm>
            <a:off x="6819149" y="4123864"/>
            <a:ext cx="707542" cy="42021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36613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데이터 전송 오버헤드 측정지점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테두리 영역 처리시간의 합산 값을 출력함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사용 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적용 유무에 따라 데이터 전송시간 차이 발생 여부 확인을 위한 추가실험 진행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46ABE82-614D-1544-6C92-E6B1E079E761}"/>
              </a:ext>
            </a:extLst>
          </p:cNvPr>
          <p:cNvSpPr/>
          <p:nvPr/>
        </p:nvSpPr>
        <p:spPr>
          <a:xfrm>
            <a:off x="2174078" y="5048740"/>
            <a:ext cx="3997646" cy="1361995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bg2">
                <a:lumMod val="10000"/>
              </a:schemeClr>
            </a:bgClr>
          </a:pattFill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20AAB1-1249-79FD-0BC4-65D21FCD7102}"/>
              </a:ext>
            </a:extLst>
          </p:cNvPr>
          <p:cNvSpPr/>
          <p:nvPr/>
        </p:nvSpPr>
        <p:spPr>
          <a:xfrm>
            <a:off x="4296487" y="3396237"/>
            <a:ext cx="3997646" cy="1361995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bg2">
                <a:lumMod val="10000"/>
              </a:schemeClr>
            </a:bgClr>
          </a:pattFill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0E49B5-1409-EA88-1D0A-9DF28BBF1691}"/>
              </a:ext>
            </a:extLst>
          </p:cNvPr>
          <p:cNvSpPr/>
          <p:nvPr/>
        </p:nvSpPr>
        <p:spPr>
          <a:xfrm>
            <a:off x="2355532" y="3678766"/>
            <a:ext cx="1466850" cy="7665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MNIST Dataset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Download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65E7F5-C67B-B7D2-327D-FEFADC02728D}"/>
              </a:ext>
            </a:extLst>
          </p:cNvPr>
          <p:cNvSpPr/>
          <p:nvPr/>
        </p:nvSpPr>
        <p:spPr>
          <a:xfrm>
            <a:off x="4523422" y="3678766"/>
            <a:ext cx="1466850" cy="766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Dataset</a:t>
            </a:r>
            <a:r>
              <a:rPr lang="ko-KR" altLang="en-US" sz="1400" b="1" dirty="0">
                <a:solidFill>
                  <a:schemeClr val="tx2"/>
                </a:solidFill>
              </a:rPr>
              <a:t> </a:t>
            </a:r>
            <a:r>
              <a:rPr lang="en-US" altLang="ko-KR" sz="1400" b="1" dirty="0">
                <a:solidFill>
                  <a:schemeClr val="tx2"/>
                </a:solidFill>
              </a:rPr>
              <a:t>Slicing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Normalization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954E4D-BFDF-62D4-8F60-2A29C8E2AC58}"/>
              </a:ext>
            </a:extLst>
          </p:cNvPr>
          <p:cNvSpPr/>
          <p:nvPr/>
        </p:nvSpPr>
        <p:spPr>
          <a:xfrm>
            <a:off x="6600348" y="3678767"/>
            <a:ext cx="1466850" cy="766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Transfer Training 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Data to GPU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BFDCB-C7CB-89E1-1680-43FDE9DA703B}"/>
              </a:ext>
            </a:extLst>
          </p:cNvPr>
          <p:cNvSpPr/>
          <p:nvPr/>
        </p:nvSpPr>
        <p:spPr>
          <a:xfrm>
            <a:off x="8677275" y="3678765"/>
            <a:ext cx="1466850" cy="7665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Generate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Data Pipeline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1BEAF2-ECE0-018F-A5F6-A3D6D40FD521}"/>
              </a:ext>
            </a:extLst>
          </p:cNvPr>
          <p:cNvSpPr/>
          <p:nvPr/>
        </p:nvSpPr>
        <p:spPr>
          <a:xfrm>
            <a:off x="8677275" y="5350573"/>
            <a:ext cx="1466850" cy="7665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Transfer Model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to GPU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F8A322-B793-BDF6-222D-0CBA6CEB4090}"/>
              </a:ext>
            </a:extLst>
          </p:cNvPr>
          <p:cNvSpPr/>
          <p:nvPr/>
        </p:nvSpPr>
        <p:spPr>
          <a:xfrm>
            <a:off x="4523422" y="5350573"/>
            <a:ext cx="1466850" cy="766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Transfer Validation Data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to GPU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0E4B4C-4095-415C-8CAB-DBBB738CDA5F}"/>
              </a:ext>
            </a:extLst>
          </p:cNvPr>
          <p:cNvSpPr/>
          <p:nvPr/>
        </p:nvSpPr>
        <p:spPr>
          <a:xfrm>
            <a:off x="6600348" y="5351352"/>
            <a:ext cx="1466850" cy="76652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Model Training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C1FC90-8958-C9D6-BAF6-650F40A11410}"/>
              </a:ext>
            </a:extLst>
          </p:cNvPr>
          <p:cNvSpPr/>
          <p:nvPr/>
        </p:nvSpPr>
        <p:spPr>
          <a:xfrm>
            <a:off x="2355531" y="5353535"/>
            <a:ext cx="1466850" cy="7665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Receive 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Inference Data</a:t>
            </a:r>
          </a:p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From GPU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D58063E-3882-4548-715F-F8BC4158599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22382" y="4062027"/>
            <a:ext cx="701040" cy="0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59BA99-C0D6-918D-0B30-84899D066A04}"/>
              </a:ext>
            </a:extLst>
          </p:cNvPr>
          <p:cNvCxnSpPr>
            <a:cxnSpLocks/>
          </p:cNvCxnSpPr>
          <p:nvPr/>
        </p:nvCxnSpPr>
        <p:spPr>
          <a:xfrm>
            <a:off x="5990272" y="4062027"/>
            <a:ext cx="610076" cy="0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2873EB-FEC6-CFBC-E98C-AF93D00FE7B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8067198" y="4062026"/>
            <a:ext cx="610077" cy="2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6A4B007-0D9C-304A-8800-BD40F5F81151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10144125" y="4062026"/>
            <a:ext cx="12700" cy="1671808"/>
          </a:xfrm>
          <a:prstGeom prst="bentConnector3">
            <a:avLst>
              <a:gd name="adj1" fmla="val 4650000"/>
            </a:avLst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DFC126-3C6D-828D-DAF1-97902FB791D2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>
            <a:off x="8067198" y="5733834"/>
            <a:ext cx="610077" cy="779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795405-9AD2-7B2B-A40D-6613B61207C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990272" y="5733834"/>
            <a:ext cx="610076" cy="779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11FA89-449B-61A7-51B4-21F3DD43B14F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3822381" y="5733834"/>
            <a:ext cx="701041" cy="2962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D4C1341D-D9E2-585A-22A9-02A0E46E5270}"/>
              </a:ext>
            </a:extLst>
          </p:cNvPr>
          <p:cNvCxnSpPr>
            <a:cxnSpLocks/>
            <a:stCxn id="14" idx="1"/>
            <a:endCxn id="14" idx="0"/>
          </p:cNvCxnSpPr>
          <p:nvPr/>
        </p:nvCxnSpPr>
        <p:spPr>
          <a:xfrm rot="10800000" flipH="1">
            <a:off x="6600347" y="5351353"/>
            <a:ext cx="733425" cy="383261"/>
          </a:xfrm>
          <a:prstGeom prst="bentConnector4">
            <a:avLst>
              <a:gd name="adj1" fmla="val -31169"/>
              <a:gd name="adj2" fmla="val 219292"/>
            </a:avLst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B8234E-0C0E-AF75-1E34-1CFF46CB21AA}"/>
              </a:ext>
            </a:extLst>
          </p:cNvPr>
          <p:cNvSpPr/>
          <p:nvPr/>
        </p:nvSpPr>
        <p:spPr>
          <a:xfrm>
            <a:off x="4523422" y="2699784"/>
            <a:ext cx="233841" cy="2370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221DC7-2CAD-D784-42A2-73C7F390DB29}"/>
              </a:ext>
            </a:extLst>
          </p:cNvPr>
          <p:cNvSpPr txBox="1"/>
          <p:nvPr/>
        </p:nvSpPr>
        <p:spPr>
          <a:xfrm>
            <a:off x="4747738" y="2987729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: Measuring points for the transfer overhead</a:t>
            </a:r>
            <a:endParaRPr lang="ko-KR" altLang="en-US" sz="1400" b="1" i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575A49-7C0D-036A-BA13-D2C1CFADCED7}"/>
              </a:ext>
            </a:extLst>
          </p:cNvPr>
          <p:cNvSpPr/>
          <p:nvPr/>
        </p:nvSpPr>
        <p:spPr>
          <a:xfrm>
            <a:off x="4527706" y="3030095"/>
            <a:ext cx="233841" cy="237084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bg2">
                <a:lumMod val="10000"/>
              </a:schemeClr>
            </a:bgClr>
          </a:pattFill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34DD2-C8F8-FC94-29CF-2CCEABEAC189}"/>
              </a:ext>
            </a:extLst>
          </p:cNvPr>
          <p:cNvSpPr txBox="1"/>
          <p:nvPr/>
        </p:nvSpPr>
        <p:spPr>
          <a:xfrm>
            <a:off x="4757263" y="2665076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: Data transfer </a:t>
            </a:r>
            <a:r>
              <a:rPr lang="ko-KR" altLang="en-US" sz="1400" b="1" i="1" dirty="0"/>
              <a:t>· </a:t>
            </a:r>
            <a:r>
              <a:rPr lang="en-US" altLang="ko-KR" sz="1400" b="1" i="1" dirty="0"/>
              <a:t>transform</a:t>
            </a:r>
            <a:r>
              <a:rPr lang="ko-KR" altLang="en-US" sz="1400" b="1" i="1" dirty="0"/>
              <a:t> </a:t>
            </a:r>
            <a:r>
              <a:rPr lang="en-US" altLang="ko-KR" sz="1400" b="1" i="1" dirty="0"/>
              <a:t>related</a:t>
            </a:r>
            <a:r>
              <a:rPr lang="ko-KR" altLang="en-US" sz="1400" b="1" i="1" dirty="0"/>
              <a:t> </a:t>
            </a:r>
            <a:r>
              <a:rPr lang="en-US" altLang="ko-KR" sz="1400" b="1" i="1" dirty="0"/>
              <a:t>API 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6613944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사용시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을 사용하지 않는 상태에서 수행시간 추가측정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을 사용하지 않는 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의 경우 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MKL, CUDA 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모두 사용한 </a:t>
            </a:r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Case</a:t>
            </a: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보다 전송시간이 느림</a:t>
            </a:r>
            <a:endParaRPr kumimoji="1"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각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Case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별 메모리 사용량 비교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프로그램 실행 전후 메모리 사용량 측정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ko-KR" altLang="en-US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20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3AAFD74-108A-D960-8364-13BC804B2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0" t="7670" r="5234" b="4199"/>
          <a:stretch/>
        </p:blipFill>
        <p:spPr>
          <a:xfrm>
            <a:off x="5946539" y="4151599"/>
            <a:ext cx="4379664" cy="22536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추가실험 결과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50008-1B21-BBA4-92EF-FF589083901D}"/>
              </a:ext>
            </a:extLst>
          </p:cNvPr>
          <p:cNvSpPr txBox="1"/>
          <p:nvPr/>
        </p:nvSpPr>
        <p:spPr>
          <a:xfrm>
            <a:off x="8977341" y="5726156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x2.60</a:t>
            </a:r>
            <a:endParaRPr lang="ko-KR" altLang="en-US" sz="1400" b="1" i="1" dirty="0">
              <a:solidFill>
                <a:srgbClr val="C00000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BEB41C-F355-D197-310E-EA4A23D39203}"/>
              </a:ext>
            </a:extLst>
          </p:cNvPr>
          <p:cNvCxnSpPr>
            <a:cxnSpLocks/>
          </p:cNvCxnSpPr>
          <p:nvPr/>
        </p:nvCxnSpPr>
        <p:spPr>
          <a:xfrm flipV="1">
            <a:off x="8833509" y="5938094"/>
            <a:ext cx="927711" cy="1260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DA54F1-66F5-72FA-72BB-5C5B0B10CFB0}"/>
              </a:ext>
            </a:extLst>
          </p:cNvPr>
          <p:cNvCxnSpPr>
            <a:cxnSpLocks/>
          </p:cNvCxnSpPr>
          <p:nvPr/>
        </p:nvCxnSpPr>
        <p:spPr>
          <a:xfrm>
            <a:off x="6887904" y="5409150"/>
            <a:ext cx="915097" cy="71993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F9AA6D-6D3E-C280-696C-DAB743AF501E}"/>
              </a:ext>
            </a:extLst>
          </p:cNvPr>
          <p:cNvSpPr txBox="1"/>
          <p:nvPr/>
        </p:nvSpPr>
        <p:spPr>
          <a:xfrm>
            <a:off x="7319078" y="5544260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5"/>
                </a:solidFill>
              </a:rPr>
              <a:t>x63.8</a:t>
            </a:r>
            <a:endParaRPr lang="ko-KR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317B8B-5107-A5C0-4E92-A6DAAC1B3C05}"/>
              </a:ext>
            </a:extLst>
          </p:cNvPr>
          <p:cNvSpPr/>
          <p:nvPr/>
        </p:nvSpPr>
        <p:spPr>
          <a:xfrm flipV="1">
            <a:off x="6862117" y="5377718"/>
            <a:ext cx="45719" cy="457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5938355-066F-4380-4A3D-18CCA73B37EE}"/>
              </a:ext>
            </a:extLst>
          </p:cNvPr>
          <p:cNvSpPr/>
          <p:nvPr/>
        </p:nvSpPr>
        <p:spPr>
          <a:xfrm flipV="1">
            <a:off x="7780141" y="6104781"/>
            <a:ext cx="45719" cy="457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C13D4-4BF3-F7D9-4E3F-82DE4744AE33}"/>
              </a:ext>
            </a:extLst>
          </p:cNvPr>
          <p:cNvSpPr/>
          <p:nvPr/>
        </p:nvSpPr>
        <p:spPr>
          <a:xfrm flipV="1">
            <a:off x="8816468" y="6033990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89528FA-37E9-0170-4C1E-44FECCA9C129}"/>
              </a:ext>
            </a:extLst>
          </p:cNvPr>
          <p:cNvSpPr/>
          <p:nvPr/>
        </p:nvSpPr>
        <p:spPr>
          <a:xfrm flipV="1">
            <a:off x="9726106" y="5914927"/>
            <a:ext cx="45719" cy="457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BD6320F-7CE1-F5AB-DF11-DE94D3C8B1A4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7899747" y="6055995"/>
            <a:ext cx="811342" cy="7309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8996D7C-0ED7-63EE-692B-EDF30BD9170E}"/>
              </a:ext>
            </a:extLst>
          </p:cNvPr>
          <p:cNvSpPr/>
          <p:nvPr/>
        </p:nvSpPr>
        <p:spPr>
          <a:xfrm flipV="1">
            <a:off x="7854028" y="610622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5A1A-2756-9940-9B29-AD6B8D8E218E}"/>
              </a:ext>
            </a:extLst>
          </p:cNvPr>
          <p:cNvSpPr txBox="1"/>
          <p:nvPr/>
        </p:nvSpPr>
        <p:spPr>
          <a:xfrm>
            <a:off x="7980282" y="581512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2"/>
                </a:solidFill>
              </a:rPr>
              <a:t>x6.85</a:t>
            </a:r>
            <a:endParaRPr lang="ko-KR" altLang="en-US" sz="1200" b="1" i="1" dirty="0">
              <a:solidFill>
                <a:schemeClr val="accent2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D6E708-042C-D62F-E47D-EF515F4ECB01}"/>
              </a:ext>
            </a:extLst>
          </p:cNvPr>
          <p:cNvSpPr/>
          <p:nvPr/>
        </p:nvSpPr>
        <p:spPr>
          <a:xfrm flipV="1">
            <a:off x="8703175" y="60339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C381A8-F649-66C1-E77D-91912F5E82CB}"/>
              </a:ext>
            </a:extLst>
          </p:cNvPr>
          <p:cNvSpPr txBox="1"/>
          <p:nvPr/>
        </p:nvSpPr>
        <p:spPr>
          <a:xfrm>
            <a:off x="9172169" y="5557176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?</a:t>
            </a:r>
            <a:endParaRPr lang="ko-KR" altLang="en-US" sz="1400" b="1" i="1" dirty="0">
              <a:solidFill>
                <a:srgbClr val="C0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6EC5503-59DD-411B-5C2C-80409D604B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" t="6084" r="2915" b="7973"/>
          <a:stretch/>
        </p:blipFill>
        <p:spPr>
          <a:xfrm>
            <a:off x="1307441" y="3989421"/>
            <a:ext cx="4379664" cy="23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265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사용시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을 사용하지 않는 상태에서 수행시간 측정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749C8C-3C8F-653C-193B-62BAB4573EA3}"/>
              </a:ext>
            </a:extLst>
          </p:cNvPr>
          <p:cNvGrpSpPr/>
          <p:nvPr/>
        </p:nvGrpSpPr>
        <p:grpSpPr>
          <a:xfrm>
            <a:off x="503312" y="1470446"/>
            <a:ext cx="4455383" cy="1924880"/>
            <a:chOff x="180612" y="1837885"/>
            <a:chExt cx="6611360" cy="25501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C0B498-489B-5A1D-6F91-5CE120CBE9DA}"/>
                </a:ext>
              </a:extLst>
            </p:cNvPr>
            <p:cNvSpPr txBox="1"/>
            <p:nvPr/>
          </p:nvSpPr>
          <p:spPr>
            <a:xfrm>
              <a:off x="2273223" y="1837885"/>
              <a:ext cx="2975811" cy="48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err="1"/>
                <a:t>Pytc_gpu</a:t>
              </a:r>
              <a:endParaRPr lang="ko-KR" altLang="en-US" b="1" i="1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C2DBBF3-EDD6-0C8C-3A2F-35FA2333C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2" y="2299486"/>
              <a:ext cx="6020640" cy="65731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FCC2D40-BA23-F727-306E-E495809E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" y="3321127"/>
              <a:ext cx="5468113" cy="10669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0CB4B39-CA30-072E-D493-31D4FD4A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1" y="3369253"/>
              <a:ext cx="6586231" cy="41915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BEAA332-D6C9-FAA6-9741-B1277AC7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612" y="2953941"/>
              <a:ext cx="6535063" cy="438211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A2994FB-C047-721A-79B0-33ECADCC05B3}"/>
              </a:ext>
            </a:extLst>
          </p:cNvPr>
          <p:cNvGrpSpPr/>
          <p:nvPr/>
        </p:nvGrpSpPr>
        <p:grpSpPr>
          <a:xfrm>
            <a:off x="5518172" y="1661833"/>
            <a:ext cx="5063531" cy="2360466"/>
            <a:chOff x="205739" y="3830073"/>
            <a:chExt cx="7207960" cy="254643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8700F1-4CE6-2474-4070-D89E9EE5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600" y="5490560"/>
              <a:ext cx="6516009" cy="41915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41E90E7-B788-0520-08FF-649D162C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739" y="4855728"/>
              <a:ext cx="7207960" cy="66156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C33023-DCC5-A30E-28F5-95247D2C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805" y="5909718"/>
              <a:ext cx="6573167" cy="46679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13629C6-6330-ECEE-BB38-2AA90759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805" y="4207938"/>
              <a:ext cx="5982535" cy="64779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5DF53-23CA-BFCC-1360-AA7DFC6B2287}"/>
                </a:ext>
              </a:extLst>
            </p:cNvPr>
            <p:cNvSpPr txBox="1"/>
            <p:nvPr/>
          </p:nvSpPr>
          <p:spPr>
            <a:xfrm>
              <a:off x="2481695" y="3830073"/>
              <a:ext cx="2005394" cy="398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err="1"/>
                <a:t>Pytc_MKL</a:t>
              </a:r>
              <a:endParaRPr lang="ko-KR" altLang="en-US" b="1" i="1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7E9BF78-F847-E05E-40AB-5BA18E7681A1}"/>
              </a:ext>
            </a:extLst>
          </p:cNvPr>
          <p:cNvGrpSpPr/>
          <p:nvPr/>
        </p:nvGrpSpPr>
        <p:grpSpPr>
          <a:xfrm>
            <a:off x="624804" y="4031237"/>
            <a:ext cx="4443442" cy="2339790"/>
            <a:chOff x="205736" y="3901415"/>
            <a:chExt cx="7426563" cy="242061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B24AF06-3F24-C72E-2A2A-3DA9BF34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5738" y="4890141"/>
              <a:ext cx="7157527" cy="51442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B100C81-7AB3-8933-9F01-AF4754DF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867" y="5893347"/>
              <a:ext cx="7392432" cy="42868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364AF83-0C4F-3663-C56E-8C05F640C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5736" y="5395686"/>
              <a:ext cx="7157530" cy="56092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7F6E7D6-96E2-F42F-06DE-8AA76667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5738" y="4257007"/>
              <a:ext cx="6287377" cy="63826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EAAC0A-D38A-07B4-B543-9A4226F5E604}"/>
                </a:ext>
              </a:extLst>
            </p:cNvPr>
            <p:cNvSpPr txBox="1"/>
            <p:nvPr/>
          </p:nvSpPr>
          <p:spPr>
            <a:xfrm>
              <a:off x="1773900" y="3901415"/>
              <a:ext cx="3932384" cy="38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err="1"/>
                <a:t>Pytc_nomklGPU</a:t>
              </a:r>
              <a:endParaRPr lang="ko-KR" altLang="en-US" b="1" i="1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2A195C-C8B6-B3DB-5DDF-0816A4BBF8AF}"/>
              </a:ext>
            </a:extLst>
          </p:cNvPr>
          <p:cNvGrpSpPr/>
          <p:nvPr/>
        </p:nvGrpSpPr>
        <p:grpSpPr>
          <a:xfrm>
            <a:off x="5507730" y="4049583"/>
            <a:ext cx="4863817" cy="2239907"/>
            <a:chOff x="7577538" y="4079451"/>
            <a:chExt cx="6486426" cy="269499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DBBEB34-815C-9F80-2D58-2D0DB9A6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6060" y="5936138"/>
              <a:ext cx="6477904" cy="33342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493A4FB-1904-5443-F338-7D89F9821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77538" y="6279078"/>
              <a:ext cx="6439799" cy="49536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FC9B026-7E97-1874-9EAA-2CBDCA24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77538" y="4768140"/>
              <a:ext cx="4385862" cy="116277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40D2EFE-6985-B272-AFDD-FB62AB582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86060" y="4480353"/>
              <a:ext cx="6154009" cy="44773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126082-6FD5-32EF-D79B-95D4E2269C31}"/>
                </a:ext>
              </a:extLst>
            </p:cNvPr>
            <p:cNvSpPr txBox="1"/>
            <p:nvPr/>
          </p:nvSpPr>
          <p:spPr>
            <a:xfrm>
              <a:off x="9137988" y="4079451"/>
              <a:ext cx="2825413" cy="44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 err="1"/>
                <a:t>Pytc_CPU_NoMKL</a:t>
              </a:r>
              <a:endParaRPr lang="ko-KR" altLang="en-US" b="1" i="1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BE2F7FD-0B92-8DEA-53C7-ACD7A2F8BEB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9141" y="2843432"/>
            <a:ext cx="3251698" cy="165895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F8A276A-514E-C822-9DAC-1766D3AD2B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2001" y="4319700"/>
            <a:ext cx="3501930" cy="19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105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CUDA+MKL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가장 높은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 memory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사용량을 보임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911D0E1-0F1F-A9DD-A8D3-B716DB3B7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9" t="4961" r="3009" b="9586"/>
          <a:stretch/>
        </p:blipFill>
        <p:spPr>
          <a:xfrm>
            <a:off x="7033260" y="1293143"/>
            <a:ext cx="4815840" cy="25374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A454B7-8934-14BD-CAE3-A4BC1EB35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9" t="6036" r="5717" b="2749"/>
          <a:stretch/>
        </p:blipFill>
        <p:spPr>
          <a:xfrm>
            <a:off x="6962307" y="3901763"/>
            <a:ext cx="4957746" cy="25374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10659D-FF84-8809-C800-681881F0A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1" t="4152" r="6274" b="6184"/>
          <a:stretch/>
        </p:blipFill>
        <p:spPr>
          <a:xfrm>
            <a:off x="1275745" y="3613146"/>
            <a:ext cx="4957747" cy="282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04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nvcc</a:t>
            </a:r>
            <a:r>
              <a:rPr kumimoji="1" lang="en-US" altLang="ko-KR" dirty="0"/>
              <a:t> 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not found</a:t>
            </a:r>
          </a:p>
          <a:p>
            <a:pPr lvl="1"/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환경변수 편집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cuda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설치경로 수동설정 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vi ~/.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bashrc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export PATH=/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/local/cuda-11.2/bin:$PATH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export LD_LIBRARY_PATH=/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/local/cuda-11.7/lib64:$LD_LIBRARY_PATH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Bash shell</a:t>
            </a:r>
            <a:r>
              <a:rPr kumimoji="1" lang="ko-KR" altLang="en-US" dirty="0">
                <a:solidFill>
                  <a:schemeClr val="tx2"/>
                </a:solidFill>
              </a:rPr>
              <a:t>에 바로 적용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source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~/.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bashrc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–version </a:t>
            </a: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EE3DE-92F3-DA8E-8AEE-5000ED0C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99" y="4634664"/>
            <a:ext cx="54204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92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CPU memory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사용패턴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(30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초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6C16E-A691-137D-4C3A-BF1CA12B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0" t="5990" r="4013" b="1100"/>
          <a:stretch/>
        </p:blipFill>
        <p:spPr>
          <a:xfrm>
            <a:off x="1767840" y="1684421"/>
            <a:ext cx="4084463" cy="2385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34F344-40DB-E3DF-442F-38C13542C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7" t="3893" r="4603" b="1826"/>
          <a:stretch/>
        </p:blipFill>
        <p:spPr>
          <a:xfrm>
            <a:off x="5926143" y="1622082"/>
            <a:ext cx="4112151" cy="2448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1BFBF3-64F8-9447-F273-43107E78C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4" t="6535" r="5226" b="898"/>
          <a:stretch/>
        </p:blipFill>
        <p:spPr>
          <a:xfrm>
            <a:off x="4209780" y="4180049"/>
            <a:ext cx="3772439" cy="228157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FEB9C8-4F36-98E7-4CD7-BB548B294E94}"/>
              </a:ext>
            </a:extLst>
          </p:cNvPr>
          <p:cNvCxnSpPr>
            <a:cxnSpLocks/>
          </p:cNvCxnSpPr>
          <p:nvPr/>
        </p:nvCxnSpPr>
        <p:spPr>
          <a:xfrm>
            <a:off x="2382253" y="2924175"/>
            <a:ext cx="75513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7139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세부적인 전송시간 측정을 위한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tracing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case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별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Function call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사용패턴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시간 추적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CUDA only,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CUDA+MKL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비교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965DB-811B-04B3-374F-8E40EBE45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5" y="2473974"/>
            <a:ext cx="11630321" cy="26073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97D257-575E-3658-8AD5-06F2DE9009F0}"/>
              </a:ext>
            </a:extLst>
          </p:cNvPr>
          <p:cNvSpPr/>
          <p:nvPr/>
        </p:nvSpPr>
        <p:spPr>
          <a:xfrm>
            <a:off x="489385" y="2903622"/>
            <a:ext cx="11630321" cy="1852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3464D-3AB5-5DC4-8F40-5E329AAEFD11}"/>
              </a:ext>
            </a:extLst>
          </p:cNvPr>
          <p:cNvSpPr/>
          <p:nvPr/>
        </p:nvSpPr>
        <p:spPr>
          <a:xfrm>
            <a:off x="489385" y="4780547"/>
            <a:ext cx="11630321" cy="30079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35A36-33B4-D304-DDB7-2E160F4BF107}"/>
              </a:ext>
            </a:extLst>
          </p:cNvPr>
          <p:cNvSpPr txBox="1"/>
          <p:nvPr/>
        </p:nvSpPr>
        <p:spPr>
          <a:xfrm>
            <a:off x="-71322" y="2879559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CPU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AC0888-02F2-352B-063F-2405D0B726F2}"/>
              </a:ext>
            </a:extLst>
          </p:cNvPr>
          <p:cNvSpPr txBox="1"/>
          <p:nvPr/>
        </p:nvSpPr>
        <p:spPr>
          <a:xfrm>
            <a:off x="-64168" y="476684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</a:rPr>
              <a:t>GPU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3A8E5C-044A-3A96-5A25-61B1280C85B7}"/>
              </a:ext>
            </a:extLst>
          </p:cNvPr>
          <p:cNvSpPr/>
          <p:nvPr/>
        </p:nvSpPr>
        <p:spPr>
          <a:xfrm>
            <a:off x="2542673" y="2943726"/>
            <a:ext cx="5823286" cy="17806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08DBE0-A014-4D86-B7FC-3FDF270E4388}"/>
              </a:ext>
            </a:extLst>
          </p:cNvPr>
          <p:cNvSpPr/>
          <p:nvPr/>
        </p:nvSpPr>
        <p:spPr>
          <a:xfrm>
            <a:off x="8398042" y="2943725"/>
            <a:ext cx="3705728" cy="17806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8B567-997B-7472-A976-A946686E84BB}"/>
              </a:ext>
            </a:extLst>
          </p:cNvPr>
          <p:cNvSpPr txBox="1"/>
          <p:nvPr/>
        </p:nvSpPr>
        <p:spPr>
          <a:xfrm>
            <a:off x="2542673" y="3500114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Data Processing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AD81F1-19AB-AAD2-9483-6652C66B1140}"/>
              </a:ext>
            </a:extLst>
          </p:cNvPr>
          <p:cNvSpPr txBox="1"/>
          <p:nvPr/>
        </p:nvSpPr>
        <p:spPr>
          <a:xfrm>
            <a:off x="8398042" y="3500114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Model Training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112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2FDAC-FA15-C5B6-1C88-7295CD52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76" y="944977"/>
            <a:ext cx="10577183" cy="2696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668498-56B8-C67F-1428-07F445CF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77" y="3702439"/>
            <a:ext cx="10577183" cy="2700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C62C3-E3AC-81DA-D688-176944FB0FC6}"/>
              </a:ext>
            </a:extLst>
          </p:cNvPr>
          <p:cNvSpPr txBox="1"/>
          <p:nvPr/>
        </p:nvSpPr>
        <p:spPr>
          <a:xfrm>
            <a:off x="205740" y="94497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tx2"/>
                </a:solidFill>
              </a:rPr>
              <a:t>CUDA only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A04B9-E2BD-40F1-8F49-3E99A35A5B97}"/>
              </a:ext>
            </a:extLst>
          </p:cNvPr>
          <p:cNvSpPr txBox="1"/>
          <p:nvPr/>
        </p:nvSpPr>
        <p:spPr>
          <a:xfrm>
            <a:off x="58871" y="372032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tx2"/>
                </a:solidFill>
              </a:rPr>
              <a:t>CUDA+ MKL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DB489D-90A5-40A9-2304-B8D8415232F7}"/>
              </a:ext>
            </a:extLst>
          </p:cNvPr>
          <p:cNvSpPr/>
          <p:nvPr/>
        </p:nvSpPr>
        <p:spPr>
          <a:xfrm>
            <a:off x="1573950" y="1207497"/>
            <a:ext cx="4019550" cy="336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FF8E79-4DD8-2940-F36D-F154CF5C3AEA}"/>
              </a:ext>
            </a:extLst>
          </p:cNvPr>
          <p:cNvSpPr/>
          <p:nvPr/>
        </p:nvSpPr>
        <p:spPr>
          <a:xfrm>
            <a:off x="5469675" y="1537796"/>
            <a:ext cx="123825" cy="1905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27073B-3AFD-5A4A-C872-0D3FA43F637C}"/>
              </a:ext>
            </a:extLst>
          </p:cNvPr>
          <p:cNvSpPr/>
          <p:nvPr/>
        </p:nvSpPr>
        <p:spPr>
          <a:xfrm>
            <a:off x="2152650" y="4465161"/>
            <a:ext cx="4031400" cy="194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E82ECD-1101-0705-76F2-2CC09ADAA924}"/>
              </a:ext>
            </a:extLst>
          </p:cNvPr>
          <p:cNvSpPr/>
          <p:nvPr/>
        </p:nvSpPr>
        <p:spPr>
          <a:xfrm>
            <a:off x="1573950" y="3972162"/>
            <a:ext cx="4610100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DE3EFF-33BB-B3C6-8ED3-39AEC5878658}"/>
              </a:ext>
            </a:extLst>
          </p:cNvPr>
          <p:cNvSpPr/>
          <p:nvPr/>
        </p:nvSpPr>
        <p:spPr>
          <a:xfrm>
            <a:off x="2152650" y="4336017"/>
            <a:ext cx="4031400" cy="1291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097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aten</a:t>
            </a:r>
            <a:r>
              <a:rPr lang="en-US" altLang="ko-KR" dirty="0"/>
              <a:t>::to()</a:t>
            </a:r>
          </a:p>
          <a:p>
            <a:pPr lvl="1"/>
            <a:r>
              <a:rPr lang="en-US" altLang="ko-KR" sz="1800" dirty="0" err="1"/>
              <a:t>PyTorch</a:t>
            </a:r>
            <a:r>
              <a:rPr lang="en-US" altLang="ko-KR" sz="1800" dirty="0"/>
              <a:t> core </a:t>
            </a:r>
            <a:r>
              <a:rPr lang="ko-KR" altLang="en-US" sz="1800" dirty="0"/>
              <a:t>모듈</a:t>
            </a:r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pytorch</a:t>
            </a:r>
            <a:r>
              <a:rPr lang="en-US" altLang="ko-KR" sz="1600" b="1" i="1" dirty="0"/>
              <a:t>/torch/</a:t>
            </a:r>
            <a:r>
              <a:rPr lang="en-US" altLang="ko-KR" sz="1600" b="1" i="1" dirty="0" err="1"/>
              <a:t>aten</a:t>
            </a:r>
            <a:r>
              <a:rPr lang="en-US" altLang="ko-KR" sz="1600" b="1" i="1" dirty="0"/>
              <a:t>/core/</a:t>
            </a:r>
            <a:r>
              <a:rPr lang="en-US" altLang="ko-KR" sz="1600" b="1" i="1" dirty="0" err="1"/>
              <a:t>interned_string.h</a:t>
            </a:r>
            <a:r>
              <a:rPr lang="en-US" altLang="ko-KR" sz="1600" b="1" i="1" dirty="0"/>
              <a:t>)</a:t>
            </a:r>
            <a:endParaRPr lang="en-US" altLang="ko-KR" sz="1800" b="1" i="1" dirty="0"/>
          </a:p>
          <a:p>
            <a:pPr lvl="1"/>
            <a:r>
              <a:rPr lang="ko-KR" altLang="en-US" sz="1800" dirty="0"/>
              <a:t>데이터 </a:t>
            </a:r>
            <a:r>
              <a:rPr lang="ko-KR" altLang="en-US" sz="1800" dirty="0" err="1"/>
              <a:t>텐서변환</a:t>
            </a:r>
            <a:r>
              <a:rPr lang="en-US" altLang="ko-KR" sz="1800" dirty="0"/>
              <a:t>, </a:t>
            </a:r>
            <a:r>
              <a:rPr lang="ko-KR" altLang="en-US" sz="1800" dirty="0"/>
              <a:t>전송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다양한 모듈에서 사용됨 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43642D4-BEE8-1B56-255D-A3AD5AB6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67" y="3667071"/>
            <a:ext cx="8097380" cy="11812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2352F5F-99F6-EFC0-F435-5C4D2FB7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67" y="3442964"/>
            <a:ext cx="6401693" cy="2095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4E6DC5-7064-6FB1-F588-C039B1C9C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67" y="4917488"/>
            <a:ext cx="7116168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8E4CD-16EC-414A-A73F-E94C928F3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20" y="2328113"/>
            <a:ext cx="8297433" cy="1019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E7EEE-8E8F-8CEA-2A14-C65E0C81C14B}"/>
              </a:ext>
            </a:extLst>
          </p:cNvPr>
          <p:cNvSpPr txBox="1"/>
          <p:nvPr/>
        </p:nvSpPr>
        <p:spPr>
          <a:xfrm>
            <a:off x="5067300" y="2267152"/>
            <a:ext cx="30556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bg1">
                    <a:lumMod val="75000"/>
                  </a:schemeClr>
                </a:solidFill>
              </a:rPr>
              <a:t>A Tensor library</a:t>
            </a:r>
          </a:p>
          <a:p>
            <a:r>
              <a:rPr lang="en-US" altLang="ko-KR" sz="1400" i="1" dirty="0">
                <a:solidFill>
                  <a:schemeClr val="bg1">
                    <a:lumMod val="75000"/>
                  </a:schemeClr>
                </a:solidFill>
                <a:hlinkClick r:id="rId7"/>
              </a:rPr>
              <a:t>https://discuss.pytorch.org/c/data/37</a:t>
            </a:r>
            <a:endParaRPr lang="en-US" altLang="ko-KR" sz="14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ko-KR" alt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676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Case3 vs. Case4 Stack Trace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8519F7-C097-3FCC-0F25-B423AAA21ED2}"/>
              </a:ext>
            </a:extLst>
          </p:cNvPr>
          <p:cNvGrpSpPr/>
          <p:nvPr/>
        </p:nvGrpSpPr>
        <p:grpSpPr>
          <a:xfrm>
            <a:off x="695089" y="1022524"/>
            <a:ext cx="5196406" cy="5279006"/>
            <a:chOff x="510239" y="671266"/>
            <a:chExt cx="7344800" cy="70471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4BDBC0-5839-B05B-ED96-0E3E3A9C4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391"/>
            <a:stretch/>
          </p:blipFill>
          <p:spPr>
            <a:xfrm>
              <a:off x="510239" y="1211919"/>
              <a:ext cx="7344800" cy="650648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92A6CA-AE9C-5D56-A2D5-4F599CFE2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239" y="671266"/>
              <a:ext cx="7192379" cy="54300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D74FA6-9EC5-3C62-50EE-64D200427A51}"/>
              </a:ext>
            </a:extLst>
          </p:cNvPr>
          <p:cNvGrpSpPr/>
          <p:nvPr/>
        </p:nvGrpSpPr>
        <p:grpSpPr>
          <a:xfrm>
            <a:off x="5883299" y="1022524"/>
            <a:ext cx="6102961" cy="5303310"/>
            <a:chOff x="7854702" y="308582"/>
            <a:chExt cx="7364580" cy="740982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D9E575D-26C8-8830-E7B8-DF037F92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4482" y="2517026"/>
              <a:ext cx="7344800" cy="520137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49A0A0-9A1C-6D35-09C1-62D51909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4702" y="308582"/>
              <a:ext cx="7268589" cy="224821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C57337-FDA4-7DC2-2FC5-30F577956BC1}"/>
              </a:ext>
            </a:extLst>
          </p:cNvPr>
          <p:cNvSpPr/>
          <p:nvPr/>
        </p:nvSpPr>
        <p:spPr>
          <a:xfrm>
            <a:off x="4037745" y="1020764"/>
            <a:ext cx="629506" cy="530507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417CA-CB21-C318-E9A2-CE794034F0FD}"/>
              </a:ext>
            </a:extLst>
          </p:cNvPr>
          <p:cNvSpPr/>
          <p:nvPr/>
        </p:nvSpPr>
        <p:spPr>
          <a:xfrm>
            <a:off x="9801225" y="969394"/>
            <a:ext cx="714375" cy="538003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5D550E-2648-91D2-FE88-277A0FF938A3}"/>
              </a:ext>
            </a:extLst>
          </p:cNvPr>
          <p:cNvSpPr/>
          <p:nvPr/>
        </p:nvSpPr>
        <p:spPr>
          <a:xfrm>
            <a:off x="693760" y="2952750"/>
            <a:ext cx="3973490" cy="12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59FAC-D57F-65EC-29E9-4B0A9709925D}"/>
              </a:ext>
            </a:extLst>
          </p:cNvPr>
          <p:cNvSpPr/>
          <p:nvPr/>
        </p:nvSpPr>
        <p:spPr>
          <a:xfrm>
            <a:off x="5905499" y="2981325"/>
            <a:ext cx="4619625" cy="13335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E27BD4-FA40-D276-E5A0-0F4A57CE46BA}"/>
              </a:ext>
            </a:extLst>
          </p:cNvPr>
          <p:cNvSpPr/>
          <p:nvPr/>
        </p:nvSpPr>
        <p:spPr>
          <a:xfrm>
            <a:off x="5922985" y="1638301"/>
            <a:ext cx="4592615" cy="133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5BCC1E-BDB2-DD7F-8A02-E58E0684AFE4}"/>
              </a:ext>
            </a:extLst>
          </p:cNvPr>
          <p:cNvSpPr/>
          <p:nvPr/>
        </p:nvSpPr>
        <p:spPr>
          <a:xfrm>
            <a:off x="684235" y="1666875"/>
            <a:ext cx="3983015" cy="12382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F679E4-E72D-0EF2-6614-B70EA8F5B346}"/>
              </a:ext>
            </a:extLst>
          </p:cNvPr>
          <p:cNvSpPr/>
          <p:nvPr/>
        </p:nvSpPr>
        <p:spPr>
          <a:xfrm>
            <a:off x="5915026" y="3228976"/>
            <a:ext cx="4610100" cy="133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AF6CF3-A60E-6D91-CD28-35E0093362AD}"/>
              </a:ext>
            </a:extLst>
          </p:cNvPr>
          <p:cNvSpPr/>
          <p:nvPr/>
        </p:nvSpPr>
        <p:spPr>
          <a:xfrm>
            <a:off x="705516" y="3189675"/>
            <a:ext cx="3971260" cy="125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2388BA-19C7-2F3C-EBB2-E681DE70A761}"/>
              </a:ext>
            </a:extLst>
          </p:cNvPr>
          <p:cNvSpPr/>
          <p:nvPr/>
        </p:nvSpPr>
        <p:spPr>
          <a:xfrm>
            <a:off x="5905501" y="4457701"/>
            <a:ext cx="4610100" cy="133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1ED7C7-1490-25C1-0FB5-76E0A5A0365F}"/>
              </a:ext>
            </a:extLst>
          </p:cNvPr>
          <p:cNvSpPr/>
          <p:nvPr/>
        </p:nvSpPr>
        <p:spPr>
          <a:xfrm>
            <a:off x="5903935" y="4695289"/>
            <a:ext cx="4610100" cy="133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7C01C1-45AB-9FAB-EDA5-05BED24A219E}"/>
              </a:ext>
            </a:extLst>
          </p:cNvPr>
          <p:cNvSpPr/>
          <p:nvPr/>
        </p:nvSpPr>
        <p:spPr>
          <a:xfrm>
            <a:off x="693760" y="5253990"/>
            <a:ext cx="3973490" cy="12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D69A17-32D3-1FD5-BAC1-0AE71C7676CD}"/>
              </a:ext>
            </a:extLst>
          </p:cNvPr>
          <p:cNvSpPr/>
          <p:nvPr/>
        </p:nvSpPr>
        <p:spPr>
          <a:xfrm>
            <a:off x="693761" y="4374242"/>
            <a:ext cx="3983016" cy="12382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8717D7-A0F7-2002-6C47-9D76D9E54373}"/>
              </a:ext>
            </a:extLst>
          </p:cNvPr>
          <p:cNvSpPr/>
          <p:nvPr/>
        </p:nvSpPr>
        <p:spPr>
          <a:xfrm>
            <a:off x="693761" y="4505688"/>
            <a:ext cx="3983016" cy="12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493FB4-D73C-ED5E-EAEA-8938184C70E1}"/>
              </a:ext>
            </a:extLst>
          </p:cNvPr>
          <p:cNvSpPr/>
          <p:nvPr/>
        </p:nvSpPr>
        <p:spPr>
          <a:xfrm>
            <a:off x="689804" y="4637133"/>
            <a:ext cx="3983016" cy="985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C96FA5-DDB1-3330-A515-486019BC552A}"/>
              </a:ext>
            </a:extLst>
          </p:cNvPr>
          <p:cNvSpPr/>
          <p:nvPr/>
        </p:nvSpPr>
        <p:spPr>
          <a:xfrm>
            <a:off x="5905499" y="4600574"/>
            <a:ext cx="4619625" cy="13335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1CDC9F-7836-2ED3-F44E-DA95CC7A48D1}"/>
              </a:ext>
            </a:extLst>
          </p:cNvPr>
          <p:cNvSpPr/>
          <p:nvPr/>
        </p:nvSpPr>
        <p:spPr>
          <a:xfrm>
            <a:off x="5902349" y="5203507"/>
            <a:ext cx="4619625" cy="13335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0D3ABA-8A00-E65D-9248-B22F90AA217B}"/>
              </a:ext>
            </a:extLst>
          </p:cNvPr>
          <p:cNvSpPr/>
          <p:nvPr/>
        </p:nvSpPr>
        <p:spPr>
          <a:xfrm>
            <a:off x="693761" y="5137213"/>
            <a:ext cx="3983016" cy="123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FEE28D-0AED-3F5A-0D0D-CDFB70A9D970}"/>
              </a:ext>
            </a:extLst>
          </p:cNvPr>
          <p:cNvSpPr/>
          <p:nvPr/>
        </p:nvSpPr>
        <p:spPr>
          <a:xfrm>
            <a:off x="5902349" y="5329854"/>
            <a:ext cx="4619625" cy="13335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B8453F-8A37-B1A7-26DB-7D932529EA5F}"/>
              </a:ext>
            </a:extLst>
          </p:cNvPr>
          <p:cNvSpPr/>
          <p:nvPr/>
        </p:nvSpPr>
        <p:spPr>
          <a:xfrm>
            <a:off x="5903935" y="5559494"/>
            <a:ext cx="4610100" cy="133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6503B1-A2CF-B554-C89F-748A0B6C1467}"/>
              </a:ext>
            </a:extLst>
          </p:cNvPr>
          <p:cNvSpPr/>
          <p:nvPr/>
        </p:nvSpPr>
        <p:spPr>
          <a:xfrm>
            <a:off x="688761" y="5531420"/>
            <a:ext cx="3983016" cy="985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9A59DB-C115-E644-72C8-364BDD7449C8}"/>
              </a:ext>
            </a:extLst>
          </p:cNvPr>
          <p:cNvSpPr/>
          <p:nvPr/>
        </p:nvSpPr>
        <p:spPr>
          <a:xfrm>
            <a:off x="2985214" y="3068478"/>
            <a:ext cx="5196406" cy="8723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</a:rPr>
              <a:t>실제 </a:t>
            </a:r>
            <a:r>
              <a:rPr lang="en-US" altLang="ko-KR" b="1" dirty="0">
                <a:solidFill>
                  <a:schemeClr val="tx2"/>
                </a:solidFill>
              </a:rPr>
              <a:t>Self-time* </a:t>
            </a:r>
            <a:r>
              <a:rPr lang="ko-KR" altLang="en-US" b="1" dirty="0">
                <a:solidFill>
                  <a:schemeClr val="tx2"/>
                </a:solidFill>
              </a:rPr>
              <a:t>합계에서는 </a:t>
            </a:r>
            <a:r>
              <a:rPr lang="en-US" altLang="ko-KR" b="1" dirty="0">
                <a:solidFill>
                  <a:schemeClr val="tx2"/>
                </a:solidFill>
              </a:rPr>
              <a:t>Case4</a:t>
            </a:r>
            <a:r>
              <a:rPr lang="ko-KR" altLang="en-US" b="1" dirty="0">
                <a:solidFill>
                  <a:schemeClr val="tx2"/>
                </a:solidFill>
              </a:rPr>
              <a:t>가</a:t>
            </a:r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en-US" altLang="ko-KR" b="1" dirty="0">
                <a:solidFill>
                  <a:schemeClr val="tx2"/>
                </a:solidFill>
              </a:rPr>
              <a:t>1.04</a:t>
            </a:r>
            <a:r>
              <a:rPr lang="ko-KR" altLang="en-US" b="1" dirty="0">
                <a:solidFill>
                  <a:schemeClr val="tx2"/>
                </a:solidFill>
              </a:rPr>
              <a:t>배 차이 발생</a:t>
            </a:r>
            <a:r>
              <a:rPr lang="en-US" altLang="ko-KR" b="1" dirty="0">
                <a:solidFill>
                  <a:schemeClr val="tx2"/>
                </a:solidFill>
              </a:rPr>
              <a:t> (</a:t>
            </a:r>
            <a:r>
              <a:rPr lang="ko-KR" altLang="en-US" b="1" dirty="0">
                <a:solidFill>
                  <a:schemeClr val="tx2"/>
                </a:solidFill>
              </a:rPr>
              <a:t>약 </a:t>
            </a:r>
            <a:r>
              <a:rPr lang="en-US" altLang="ko-KR" b="1" dirty="0">
                <a:solidFill>
                  <a:schemeClr val="tx2"/>
                </a:solidFill>
              </a:rPr>
              <a:t>0.2</a:t>
            </a:r>
            <a:r>
              <a:rPr lang="ko-KR" altLang="en-US" b="1" dirty="0">
                <a:solidFill>
                  <a:schemeClr val="tx2"/>
                </a:solidFill>
              </a:rPr>
              <a:t>초</a:t>
            </a:r>
            <a:r>
              <a:rPr lang="en-US" altLang="ko-KR" b="1" dirty="0">
                <a:solidFill>
                  <a:schemeClr val="tx2"/>
                </a:solidFill>
              </a:rPr>
              <a:t>)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93A46E-6075-ABF3-B8C1-0D6E46810A6D}"/>
              </a:ext>
            </a:extLst>
          </p:cNvPr>
          <p:cNvSpPr/>
          <p:nvPr/>
        </p:nvSpPr>
        <p:spPr>
          <a:xfrm>
            <a:off x="3918224" y="4016815"/>
            <a:ext cx="3330385" cy="3919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A1D21"/>
                </a:solidFill>
              </a:rPr>
              <a:t>7724.39/2595.41 = 1.0496(msec.)</a:t>
            </a:r>
            <a:endParaRPr lang="ko-KR" altLang="en-US" sz="1600" b="1" dirty="0">
              <a:solidFill>
                <a:srgbClr val="1A1D2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095184B-45E3-7C7E-73B7-BA762E6DAC19}"/>
              </a:ext>
            </a:extLst>
          </p:cNvPr>
          <p:cNvSpPr/>
          <p:nvPr/>
        </p:nvSpPr>
        <p:spPr>
          <a:xfrm>
            <a:off x="684235" y="6389435"/>
            <a:ext cx="6359613" cy="29789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rgbClr val="1A1D21"/>
                </a:solidFill>
              </a:rPr>
              <a:t>*</a:t>
            </a:r>
            <a:r>
              <a:rPr lang="en-US" altLang="ko-KR" sz="1200" dirty="0">
                <a:solidFill>
                  <a:srgbClr val="1A1D21"/>
                </a:solidFill>
              </a:rPr>
              <a:t>Self-time: time spent in the current slice, subtracting the time of all the children slices. </a:t>
            </a:r>
            <a:endParaRPr lang="ko-KR" altLang="en-US" sz="1600" dirty="0">
              <a:solidFill>
                <a:srgbClr val="1A1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딥 러닝 연산에서 </a:t>
            </a:r>
            <a:r>
              <a:rPr lang="en-US" altLang="ko-KR" sz="2200" dirty="0"/>
              <a:t>GPU(CUDA+MKL) </a:t>
            </a:r>
            <a:r>
              <a:rPr lang="ko-KR" altLang="en-US" sz="2200" dirty="0"/>
              <a:t>사용 시 처리시간이 상당히 줄어듦</a:t>
            </a:r>
            <a:endParaRPr lang="en-US" altLang="ko-KR" sz="2200" dirty="0"/>
          </a:p>
          <a:p>
            <a:pPr lvl="1"/>
            <a:r>
              <a:rPr lang="en-US" altLang="ko-KR" dirty="0"/>
              <a:t>CPU(MKL)</a:t>
            </a:r>
            <a:r>
              <a:rPr lang="ko-KR" altLang="en-US" dirty="0"/>
              <a:t> 대비 </a:t>
            </a:r>
            <a:r>
              <a:rPr lang="en-US" altLang="ko-KR" dirty="0"/>
              <a:t>2.25</a:t>
            </a:r>
            <a:r>
              <a:rPr lang="ko-KR" altLang="en-US" dirty="0"/>
              <a:t>배 감소 </a:t>
            </a:r>
            <a:endParaRPr lang="en-US" altLang="ko-KR" dirty="0"/>
          </a:p>
          <a:p>
            <a:r>
              <a:rPr lang="ko-KR" altLang="en-US" sz="2200" dirty="0"/>
              <a:t>데이터 전송시간에서 </a:t>
            </a:r>
            <a:r>
              <a:rPr lang="en-US" altLang="ko-KR" sz="2200" dirty="0"/>
              <a:t>CPU(MKL)</a:t>
            </a:r>
            <a:r>
              <a:rPr lang="ko-KR" altLang="en-US" sz="2200" dirty="0"/>
              <a:t>이 </a:t>
            </a:r>
            <a:r>
              <a:rPr lang="en-US" altLang="ko-KR" sz="2200" dirty="0"/>
              <a:t>GPU(CUDA+MKL) </a:t>
            </a:r>
            <a:r>
              <a:rPr lang="ko-KR" altLang="en-US" sz="2200" dirty="0"/>
              <a:t>보다 </a:t>
            </a:r>
            <a:r>
              <a:rPr lang="en-US" altLang="ko-KR" sz="2200" dirty="0"/>
              <a:t>17</a:t>
            </a:r>
            <a:r>
              <a:rPr lang="ko-KR" altLang="en-US" sz="2200" dirty="0"/>
              <a:t>배 빠름 </a:t>
            </a:r>
            <a:endParaRPr lang="en-US" altLang="ko-KR" sz="2200" dirty="0"/>
          </a:p>
          <a:p>
            <a:r>
              <a:rPr lang="en-US" altLang="ko-KR" sz="2200" dirty="0"/>
              <a:t>MKL</a:t>
            </a:r>
            <a:r>
              <a:rPr lang="ko-KR" altLang="en-US" sz="2200" dirty="0"/>
              <a:t>을 사용하는 </a:t>
            </a:r>
            <a:r>
              <a:rPr lang="en-US" altLang="ko-KR" sz="2200" dirty="0"/>
              <a:t>GPU</a:t>
            </a:r>
            <a:r>
              <a:rPr lang="ko-KR" altLang="en-US" sz="2200" dirty="0"/>
              <a:t>의 경우 </a:t>
            </a:r>
            <a:r>
              <a:rPr lang="en-US" altLang="ko-KR" sz="2200" dirty="0"/>
              <a:t>CPU(MKL)</a:t>
            </a:r>
            <a:r>
              <a:rPr lang="ko-KR" altLang="en-US" sz="2200" dirty="0"/>
              <a:t>보다 </a:t>
            </a:r>
            <a:r>
              <a:rPr lang="en-US" altLang="ko-KR" sz="2200" dirty="0"/>
              <a:t>6.85</a:t>
            </a:r>
            <a:r>
              <a:rPr lang="ko-KR" altLang="en-US" sz="2200" dirty="0"/>
              <a:t>배  느림 </a:t>
            </a:r>
            <a:endParaRPr lang="en-US" altLang="ko-KR" sz="2200" dirty="0"/>
          </a:p>
          <a:p>
            <a:pPr lvl="1"/>
            <a:r>
              <a:rPr lang="en-US" altLang="ko-KR" sz="1800" dirty="0"/>
              <a:t>GPU1(CUDA+MKL), GPU2(CUDA only)</a:t>
            </a:r>
            <a:r>
              <a:rPr lang="ko-KR" altLang="en-US" sz="1800" dirty="0"/>
              <a:t>경우  </a:t>
            </a:r>
            <a:r>
              <a:rPr lang="en-US" altLang="ko-KR" sz="1800" dirty="0"/>
              <a:t>GPU 2</a:t>
            </a:r>
            <a:r>
              <a:rPr lang="ko-KR" altLang="en-US" sz="1800" dirty="0"/>
              <a:t>가 </a:t>
            </a:r>
            <a:r>
              <a:rPr lang="en-US" altLang="ko-KR" sz="1800" dirty="0"/>
              <a:t>2.6</a:t>
            </a:r>
            <a:r>
              <a:rPr lang="ko-KR" altLang="en-US" sz="1800" dirty="0"/>
              <a:t>배 빠름 </a:t>
            </a:r>
            <a:endParaRPr lang="en-US" altLang="ko-KR" sz="1800" dirty="0"/>
          </a:p>
          <a:p>
            <a:pPr lvl="1"/>
            <a:r>
              <a:rPr lang="en-US" altLang="ko-KR" sz="1800" dirty="0"/>
              <a:t>Call stack tracing </a:t>
            </a:r>
            <a:r>
              <a:rPr lang="ko-KR" altLang="en-US" sz="1800" dirty="0"/>
              <a:t>결과 실제 </a:t>
            </a:r>
            <a:r>
              <a:rPr lang="en-US" altLang="ko-KR" sz="1800" dirty="0"/>
              <a:t>Self time</a:t>
            </a:r>
            <a:r>
              <a:rPr lang="ko-KR" altLang="en-US" sz="1800" dirty="0"/>
              <a:t>은 </a:t>
            </a:r>
            <a:r>
              <a:rPr lang="en-US" altLang="ko-KR" sz="1800" dirty="0"/>
              <a:t>GPU2</a:t>
            </a:r>
            <a:r>
              <a:rPr lang="ko-KR" altLang="en-US" sz="1800" dirty="0"/>
              <a:t>가 </a:t>
            </a:r>
            <a:r>
              <a:rPr lang="en-US" altLang="ko-KR" sz="1800" dirty="0"/>
              <a:t>1.04</a:t>
            </a:r>
            <a:r>
              <a:rPr lang="ko-KR" altLang="en-US" sz="1800" dirty="0"/>
              <a:t>배 빠른 결과를 보임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CPU </a:t>
            </a:r>
            <a:r>
              <a:rPr lang="ko-KR" altLang="en-US" sz="2200" dirty="0"/>
              <a:t>메모리 사용량에서 </a:t>
            </a:r>
            <a:r>
              <a:rPr lang="en-US" altLang="ko-KR" sz="2200" dirty="0"/>
              <a:t>GPU1</a:t>
            </a:r>
            <a:r>
              <a:rPr lang="ko-KR" altLang="en-US" sz="2200" dirty="0"/>
              <a:t>이 </a:t>
            </a:r>
            <a:r>
              <a:rPr lang="en-US" altLang="ko-KR" sz="2200" dirty="0"/>
              <a:t>GPU2 </a:t>
            </a:r>
            <a:r>
              <a:rPr lang="ko-KR" altLang="en-US" sz="2200" dirty="0"/>
              <a:t>보다 </a:t>
            </a:r>
            <a:r>
              <a:rPr lang="en-US" altLang="ko-KR" sz="2200" dirty="0"/>
              <a:t>2.38</a:t>
            </a:r>
            <a:r>
              <a:rPr lang="ko-KR" altLang="en-US" sz="2200" dirty="0"/>
              <a:t>배 더 높은 사용량을 보임 </a:t>
            </a:r>
            <a:endParaRPr lang="en-US" altLang="ko-KR" sz="2200" dirty="0"/>
          </a:p>
          <a:p>
            <a:pPr marL="347400" lvl="1" indent="0">
              <a:buNone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Conclusion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4182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사각형: 둥근 모서리 1065">
            <a:extLst>
              <a:ext uri="{FF2B5EF4-FFF2-40B4-BE49-F238E27FC236}">
                <a16:creationId xmlns:a16="http://schemas.microsoft.com/office/drawing/2014/main" id="{31245CDB-A9AF-043C-BA7B-0AACCB3B0EB3}"/>
              </a:ext>
            </a:extLst>
          </p:cNvPr>
          <p:cNvSpPr/>
          <p:nvPr/>
        </p:nvSpPr>
        <p:spPr>
          <a:xfrm>
            <a:off x="3919490" y="3304190"/>
            <a:ext cx="7663510" cy="3053886"/>
          </a:xfrm>
          <a:prstGeom prst="roundRect">
            <a:avLst>
              <a:gd name="adj" fmla="val 6625"/>
            </a:avLst>
          </a:prstGeom>
          <a:solidFill>
            <a:schemeClr val="bg1">
              <a:lumMod val="8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H.</a:t>
            </a:r>
            <a:r>
              <a:rPr lang="ko-KR" altLang="en-US" sz="1800" dirty="0"/>
              <a:t> </a:t>
            </a:r>
            <a:r>
              <a:rPr lang="en-US" altLang="ko-KR" sz="1800" dirty="0"/>
              <a:t>Chen et. al, </a:t>
            </a:r>
            <a:r>
              <a:rPr lang="en-US" altLang="ko-KR" sz="1800" dirty="0" err="1"/>
              <a:t>arXiv</a:t>
            </a:r>
            <a:r>
              <a:rPr lang="en-US" altLang="ko-KR" sz="1800" dirty="0"/>
              <a:t>, 2022</a:t>
            </a:r>
          </a:p>
          <a:p>
            <a:pPr lvl="1"/>
            <a:r>
              <a:rPr lang="en-US" altLang="ko-KR" sz="1600" dirty="0"/>
              <a:t>Bottleneck Analysis of Dynamic Graph Neural Network Inference on CPU and GPU</a:t>
            </a:r>
          </a:p>
          <a:p>
            <a:pPr lvl="1"/>
            <a:r>
              <a:rPr lang="ko-KR" altLang="en-US" sz="1600" dirty="0"/>
              <a:t>그래프 신경망</a:t>
            </a:r>
            <a:r>
              <a:rPr lang="en-US" altLang="ko-KR" sz="1600" dirty="0"/>
              <a:t>(GNN)</a:t>
            </a:r>
            <a:r>
              <a:rPr lang="ko-KR" altLang="en-US" sz="1600" dirty="0"/>
              <a:t> 모델 별 </a:t>
            </a:r>
            <a:r>
              <a:rPr lang="en-US" altLang="ko-KR" sz="1600" dirty="0"/>
              <a:t>CPU-GPU</a:t>
            </a:r>
            <a:r>
              <a:rPr lang="ko-KR" altLang="en-US" sz="1600" dirty="0"/>
              <a:t>간 성능분석 </a:t>
            </a:r>
            <a:endParaRPr lang="en-US" altLang="ko-KR" sz="1600" dirty="0"/>
          </a:p>
          <a:p>
            <a:pPr lvl="1"/>
            <a:r>
              <a:rPr lang="en-US" altLang="ko-KR" sz="1600" dirty="0"/>
              <a:t>GNN</a:t>
            </a:r>
            <a:r>
              <a:rPr lang="ko-KR" altLang="en-US" sz="1600" dirty="0"/>
              <a:t>은 그래프 형태의 데이터</a:t>
            </a:r>
            <a:r>
              <a:rPr lang="en-US" altLang="ko-KR" sz="1600" dirty="0"/>
              <a:t>(</a:t>
            </a:r>
            <a:r>
              <a:rPr lang="ko-KR" altLang="en-US" sz="1600" dirty="0"/>
              <a:t>금융관계망</a:t>
            </a:r>
            <a:r>
              <a:rPr lang="en-US" altLang="ko-KR" sz="1600" dirty="0"/>
              <a:t>, </a:t>
            </a:r>
            <a:r>
              <a:rPr lang="ko-KR" altLang="en-US" sz="1600" dirty="0"/>
              <a:t>소셜 네트워크</a:t>
            </a:r>
            <a:r>
              <a:rPr lang="en-US" altLang="ko-KR" sz="1600" dirty="0"/>
              <a:t>)</a:t>
            </a:r>
            <a:r>
              <a:rPr lang="ko-KR" altLang="en-US" sz="1600" dirty="0"/>
              <a:t>에서 관계성을 분류하거나 예측하기 위해 고안된 모델 </a:t>
            </a:r>
            <a:endParaRPr lang="en-US" altLang="ko-KR" sz="1600" dirty="0"/>
          </a:p>
          <a:p>
            <a:pPr lvl="1"/>
            <a:r>
              <a:rPr lang="en-US" altLang="ko-KR" sz="1600" dirty="0"/>
              <a:t>GNN </a:t>
            </a:r>
            <a:r>
              <a:rPr lang="ko-KR" altLang="en-US" sz="1600" dirty="0"/>
              <a:t>데이터 전처리와 추론 과정에서 학습모델 별 </a:t>
            </a:r>
            <a:r>
              <a:rPr lang="en-US" altLang="ko-KR" sz="1600" dirty="0"/>
              <a:t>GPU-CPU</a:t>
            </a:r>
            <a:r>
              <a:rPr lang="ko-KR" altLang="en-US" sz="1600" dirty="0"/>
              <a:t> 간 병목현상을 분석을 제공 </a:t>
            </a:r>
            <a:endParaRPr lang="en-US" altLang="ko-KR" sz="1600" dirty="0"/>
          </a:p>
          <a:p>
            <a:pPr lvl="1"/>
            <a:endParaRPr lang="en-US" altLang="ko-KR" sz="1400" dirty="0"/>
          </a:p>
        </p:txBody>
      </p:sp>
      <p:sp>
        <p:nvSpPr>
          <p:cNvPr id="1062" name="사각형: 둥근 모서리 1061">
            <a:extLst>
              <a:ext uri="{FF2B5EF4-FFF2-40B4-BE49-F238E27FC236}">
                <a16:creationId xmlns:a16="http://schemas.microsoft.com/office/drawing/2014/main" id="{A8B8B453-1FF6-9861-56DA-62B7B6E3EA67}"/>
              </a:ext>
            </a:extLst>
          </p:cNvPr>
          <p:cNvSpPr/>
          <p:nvPr/>
        </p:nvSpPr>
        <p:spPr>
          <a:xfrm>
            <a:off x="4272585" y="3867111"/>
            <a:ext cx="2970456" cy="2309570"/>
          </a:xfrm>
          <a:prstGeom prst="roundRect">
            <a:avLst>
              <a:gd name="adj" fmla="val 11283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9B4047A6-575B-4799-2157-80A0E1A5916A}"/>
              </a:ext>
            </a:extLst>
          </p:cNvPr>
          <p:cNvSpPr/>
          <p:nvPr/>
        </p:nvSpPr>
        <p:spPr>
          <a:xfrm>
            <a:off x="7326867" y="3867111"/>
            <a:ext cx="3986136" cy="2309570"/>
          </a:xfrm>
          <a:prstGeom prst="roundRect">
            <a:avLst>
              <a:gd name="adj" fmla="val 1128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C2FB4A-D214-7942-A80A-A8E8BC25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t="3656" r="2757" b="5569"/>
          <a:stretch/>
        </p:blipFill>
        <p:spPr bwMode="auto">
          <a:xfrm>
            <a:off x="1024797" y="3638396"/>
            <a:ext cx="2511239" cy="241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82C0FD-B811-BF85-3E4A-E1285090CA26}"/>
              </a:ext>
            </a:extLst>
          </p:cNvPr>
          <p:cNvSpPr/>
          <p:nvPr/>
        </p:nvSpPr>
        <p:spPr>
          <a:xfrm>
            <a:off x="4784559" y="4164097"/>
            <a:ext cx="274646" cy="161278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2A3D4E-20AC-3F03-7606-117FE055A412}"/>
              </a:ext>
            </a:extLst>
          </p:cNvPr>
          <p:cNvSpPr/>
          <p:nvPr/>
        </p:nvSpPr>
        <p:spPr>
          <a:xfrm>
            <a:off x="7714699" y="4291626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C036F7-587A-AAFA-E841-B295DB7EBD05}"/>
              </a:ext>
            </a:extLst>
          </p:cNvPr>
          <p:cNvSpPr/>
          <p:nvPr/>
        </p:nvSpPr>
        <p:spPr>
          <a:xfrm>
            <a:off x="7714699" y="4831133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9518F7C-5663-E6BB-7DC4-646115371C18}"/>
              </a:ext>
            </a:extLst>
          </p:cNvPr>
          <p:cNvSpPr/>
          <p:nvPr/>
        </p:nvSpPr>
        <p:spPr>
          <a:xfrm>
            <a:off x="7714699" y="5370641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6A27F11-02A8-FA8E-F458-08F685D92B17}"/>
              </a:ext>
            </a:extLst>
          </p:cNvPr>
          <p:cNvSpPr/>
          <p:nvPr/>
        </p:nvSpPr>
        <p:spPr>
          <a:xfrm>
            <a:off x="8381446" y="4291626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A381B0-2049-BC5C-E8BF-D0623F49DDF1}"/>
              </a:ext>
            </a:extLst>
          </p:cNvPr>
          <p:cNvSpPr/>
          <p:nvPr/>
        </p:nvSpPr>
        <p:spPr>
          <a:xfrm>
            <a:off x="8381446" y="4831133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EFAC1E-7CA0-C880-A2B9-EF6728007CEC}"/>
              </a:ext>
            </a:extLst>
          </p:cNvPr>
          <p:cNvSpPr/>
          <p:nvPr/>
        </p:nvSpPr>
        <p:spPr>
          <a:xfrm>
            <a:off x="8381446" y="5370641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8BADB94-EB2A-36F8-4A0C-8320E2903C8F}"/>
              </a:ext>
            </a:extLst>
          </p:cNvPr>
          <p:cNvSpPr/>
          <p:nvPr/>
        </p:nvSpPr>
        <p:spPr>
          <a:xfrm>
            <a:off x="9048193" y="4291626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87BFC3-A6DE-1A9B-EF82-D41C4D7CC1C7}"/>
              </a:ext>
            </a:extLst>
          </p:cNvPr>
          <p:cNvSpPr/>
          <p:nvPr/>
        </p:nvSpPr>
        <p:spPr>
          <a:xfrm>
            <a:off x="9048193" y="4831133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2A8147F-AAE3-5B03-C1A2-9996B0F6B444}"/>
              </a:ext>
            </a:extLst>
          </p:cNvPr>
          <p:cNvSpPr/>
          <p:nvPr/>
        </p:nvSpPr>
        <p:spPr>
          <a:xfrm>
            <a:off x="9048193" y="5370641"/>
            <a:ext cx="281269" cy="2868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9EB3D7-A40D-A0CC-52B4-1FB717ECED19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7995968" y="4435061"/>
            <a:ext cx="385478" cy="1079015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00A653D-8F4E-97BF-C5DC-9668C8198EF8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7995968" y="4435061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2FC65B-B683-8DCD-4443-4316430B3962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7995968" y="4974568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69B6DD1-90EB-03E8-1DB6-74B8AF4E2AF0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7995968" y="5514076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70390BF-EE3B-28BD-12CC-DB7A2CDE50BC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7995968" y="4435061"/>
            <a:ext cx="385478" cy="539507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DB6BEEF-B118-3CA3-AB91-11C6063CBD72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7995968" y="4435061"/>
            <a:ext cx="385478" cy="539507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823CE5C-B4BC-C786-25B7-6F0C51389D2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7995968" y="4974568"/>
            <a:ext cx="385478" cy="539508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39FD371-DE05-0F57-D74B-652BF7B3ACC9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7995968" y="4974568"/>
            <a:ext cx="385478" cy="539508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8DE6B08E-ABB3-721E-2BA5-CF1335945A17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7995968" y="4435061"/>
            <a:ext cx="385478" cy="1079015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53AF3BD2-85FD-B558-F46E-4EE4460E1F41}"/>
              </a:ext>
            </a:extLst>
          </p:cNvPr>
          <p:cNvCxnSpPr>
            <a:cxnSpLocks/>
          </p:cNvCxnSpPr>
          <p:nvPr/>
        </p:nvCxnSpPr>
        <p:spPr>
          <a:xfrm>
            <a:off x="8662715" y="4422042"/>
            <a:ext cx="385478" cy="1079015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77BFB1CF-1D65-A255-BB87-51D2FA4E000D}"/>
              </a:ext>
            </a:extLst>
          </p:cNvPr>
          <p:cNvCxnSpPr>
            <a:cxnSpLocks/>
          </p:cNvCxnSpPr>
          <p:nvPr/>
        </p:nvCxnSpPr>
        <p:spPr>
          <a:xfrm>
            <a:off x="8662715" y="4422042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89A0EC37-FD24-E2C9-7E7B-395B2D95E14E}"/>
              </a:ext>
            </a:extLst>
          </p:cNvPr>
          <p:cNvCxnSpPr>
            <a:cxnSpLocks/>
          </p:cNvCxnSpPr>
          <p:nvPr/>
        </p:nvCxnSpPr>
        <p:spPr>
          <a:xfrm>
            <a:off x="8662715" y="4961549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71F38210-A199-FCFB-2628-0358B95FE7FD}"/>
              </a:ext>
            </a:extLst>
          </p:cNvPr>
          <p:cNvCxnSpPr>
            <a:cxnSpLocks/>
          </p:cNvCxnSpPr>
          <p:nvPr/>
        </p:nvCxnSpPr>
        <p:spPr>
          <a:xfrm>
            <a:off x="8662715" y="5501057"/>
            <a:ext cx="385478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50E20FE7-AFEC-CD63-861B-EC9A6321F085}"/>
              </a:ext>
            </a:extLst>
          </p:cNvPr>
          <p:cNvCxnSpPr>
            <a:cxnSpLocks/>
          </p:cNvCxnSpPr>
          <p:nvPr/>
        </p:nvCxnSpPr>
        <p:spPr>
          <a:xfrm>
            <a:off x="8662715" y="4422042"/>
            <a:ext cx="385478" cy="539507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AA54FA18-C086-F76F-9CB8-17C5165714B2}"/>
              </a:ext>
            </a:extLst>
          </p:cNvPr>
          <p:cNvCxnSpPr>
            <a:cxnSpLocks/>
          </p:cNvCxnSpPr>
          <p:nvPr/>
        </p:nvCxnSpPr>
        <p:spPr>
          <a:xfrm flipV="1">
            <a:off x="8662715" y="4422042"/>
            <a:ext cx="385478" cy="539507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70BF1DBC-C4CE-656F-9AF7-B2AF8539967E}"/>
              </a:ext>
            </a:extLst>
          </p:cNvPr>
          <p:cNvCxnSpPr>
            <a:cxnSpLocks/>
          </p:cNvCxnSpPr>
          <p:nvPr/>
        </p:nvCxnSpPr>
        <p:spPr>
          <a:xfrm>
            <a:off x="8662715" y="4961549"/>
            <a:ext cx="385478" cy="539508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F540A684-5EC2-EA1F-75A0-482AACD8158D}"/>
              </a:ext>
            </a:extLst>
          </p:cNvPr>
          <p:cNvCxnSpPr>
            <a:cxnSpLocks/>
          </p:cNvCxnSpPr>
          <p:nvPr/>
        </p:nvCxnSpPr>
        <p:spPr>
          <a:xfrm flipV="1">
            <a:off x="8662715" y="4961549"/>
            <a:ext cx="385478" cy="539508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5C9AD707-5ADA-8C2C-5E75-6A321C7416F9}"/>
              </a:ext>
            </a:extLst>
          </p:cNvPr>
          <p:cNvCxnSpPr>
            <a:cxnSpLocks/>
          </p:cNvCxnSpPr>
          <p:nvPr/>
        </p:nvCxnSpPr>
        <p:spPr>
          <a:xfrm flipV="1">
            <a:off x="8662715" y="4422042"/>
            <a:ext cx="385478" cy="1079015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왼쪽 대괄호 1039">
            <a:extLst>
              <a:ext uri="{FF2B5EF4-FFF2-40B4-BE49-F238E27FC236}">
                <a16:creationId xmlns:a16="http://schemas.microsoft.com/office/drawing/2014/main" id="{1DC481D6-9741-BB51-19B7-07C0F6E0B720}"/>
              </a:ext>
            </a:extLst>
          </p:cNvPr>
          <p:cNvSpPr/>
          <p:nvPr/>
        </p:nvSpPr>
        <p:spPr>
          <a:xfrm>
            <a:off x="9512674" y="4291626"/>
            <a:ext cx="281268" cy="1365885"/>
          </a:xfrm>
          <a:prstGeom prst="leftBracket">
            <a:avLst>
              <a:gd name="adj" fmla="val 0"/>
            </a:avLst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1617E455-DCAD-E30D-448A-935C38966609}"/>
              </a:ext>
            </a:extLst>
          </p:cNvPr>
          <p:cNvCxnSpPr>
            <a:cxnSpLocks/>
          </p:cNvCxnSpPr>
          <p:nvPr/>
        </p:nvCxnSpPr>
        <p:spPr>
          <a:xfrm>
            <a:off x="9319935" y="4422042"/>
            <a:ext cx="192739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BC2A9153-671A-D6BB-D238-43CC54C85BC3}"/>
              </a:ext>
            </a:extLst>
          </p:cNvPr>
          <p:cNvCxnSpPr>
            <a:cxnSpLocks/>
          </p:cNvCxnSpPr>
          <p:nvPr/>
        </p:nvCxnSpPr>
        <p:spPr>
          <a:xfrm>
            <a:off x="9329462" y="4961549"/>
            <a:ext cx="192739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64A94F31-ADBA-7988-0C28-B377D37B6B30}"/>
              </a:ext>
            </a:extLst>
          </p:cNvPr>
          <p:cNvCxnSpPr>
            <a:cxnSpLocks/>
          </p:cNvCxnSpPr>
          <p:nvPr/>
        </p:nvCxnSpPr>
        <p:spPr>
          <a:xfrm>
            <a:off x="9329462" y="5509048"/>
            <a:ext cx="192739" cy="0"/>
          </a:xfrm>
          <a:prstGeom prst="line">
            <a:avLst/>
          </a:prstGeom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왼쪽 중괄호 1046">
            <a:extLst>
              <a:ext uri="{FF2B5EF4-FFF2-40B4-BE49-F238E27FC236}">
                <a16:creationId xmlns:a16="http://schemas.microsoft.com/office/drawing/2014/main" id="{EF7EB35E-CDD4-F8AE-203D-F51CDB5F09F7}"/>
              </a:ext>
            </a:extLst>
          </p:cNvPr>
          <p:cNvSpPr/>
          <p:nvPr/>
        </p:nvSpPr>
        <p:spPr>
          <a:xfrm rot="5400000">
            <a:off x="8578144" y="2923256"/>
            <a:ext cx="369334" cy="2137676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C0F89490-7DE0-7AF3-8E74-7F4718DD4CF1}"/>
              </a:ext>
            </a:extLst>
          </p:cNvPr>
          <p:cNvSpPr/>
          <p:nvPr/>
        </p:nvSpPr>
        <p:spPr>
          <a:xfrm>
            <a:off x="5291445" y="4171667"/>
            <a:ext cx="274646" cy="160773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5D29B789-6805-28E7-629A-9EBCAA0A9755}"/>
              </a:ext>
            </a:extLst>
          </p:cNvPr>
          <p:cNvSpPr/>
          <p:nvPr/>
        </p:nvSpPr>
        <p:spPr>
          <a:xfrm>
            <a:off x="6007772" y="4171667"/>
            <a:ext cx="274646" cy="160773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1A1D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8F1043B7-5A2B-718E-18B6-79A1032BCEA2}"/>
              </a:ext>
            </a:extLst>
          </p:cNvPr>
          <p:cNvSpPr txBox="1"/>
          <p:nvPr/>
        </p:nvSpPr>
        <p:spPr>
          <a:xfrm>
            <a:off x="5617122" y="474867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056E9F8B-7BEC-71CD-2E3C-90D7B4F19C7E}"/>
              </a:ext>
            </a:extLst>
          </p:cNvPr>
          <p:cNvSpPr txBox="1"/>
          <p:nvPr/>
        </p:nvSpPr>
        <p:spPr>
          <a:xfrm>
            <a:off x="4730771" y="344478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Graph Embedding Layer</a:t>
            </a:r>
            <a:endParaRPr lang="ko-KR" altLang="en-US" sz="1600" b="1" i="1" dirty="0"/>
          </a:p>
        </p:txBody>
      </p:sp>
      <p:graphicFrame>
        <p:nvGraphicFramePr>
          <p:cNvPr id="1054" name="표 1054">
            <a:extLst>
              <a:ext uri="{FF2B5EF4-FFF2-40B4-BE49-F238E27FC236}">
                <a16:creationId xmlns:a16="http://schemas.microsoft.com/office/drawing/2014/main" id="{88031B5A-7731-F8C6-68DF-88937304A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697469"/>
              </p:ext>
            </p:extLst>
          </p:nvPr>
        </p:nvGraphicFramePr>
        <p:xfrm>
          <a:off x="6589853" y="4164097"/>
          <a:ext cx="274647" cy="1626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4647">
                  <a:extLst>
                    <a:ext uri="{9D8B030D-6E8A-4147-A177-3AD203B41FA5}">
                      <a16:colId xmlns:a16="http://schemas.microsoft.com/office/drawing/2014/main" val="381610201"/>
                    </a:ext>
                  </a:extLst>
                </a:gridCol>
              </a:tblGrid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454238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60285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89630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137913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48306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78109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16136"/>
                  </a:ext>
                </a:extLst>
              </a:tr>
              <a:tr h="20335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98212"/>
                  </a:ext>
                </a:extLst>
              </a:tr>
            </a:tbl>
          </a:graphicData>
        </a:graphic>
      </p:graphicFrame>
      <p:sp>
        <p:nvSpPr>
          <p:cNvPr id="1055" name="화살표: 오른쪽 1054">
            <a:extLst>
              <a:ext uri="{FF2B5EF4-FFF2-40B4-BE49-F238E27FC236}">
                <a16:creationId xmlns:a16="http://schemas.microsoft.com/office/drawing/2014/main" id="{EB8F823D-C8DD-1EE1-945D-86407893F7BE}"/>
              </a:ext>
            </a:extLst>
          </p:cNvPr>
          <p:cNvSpPr/>
          <p:nvPr/>
        </p:nvSpPr>
        <p:spPr>
          <a:xfrm>
            <a:off x="3711792" y="4771129"/>
            <a:ext cx="469187" cy="32810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화살표: 오른쪽 1055">
            <a:extLst>
              <a:ext uri="{FF2B5EF4-FFF2-40B4-BE49-F238E27FC236}">
                <a16:creationId xmlns:a16="http://schemas.microsoft.com/office/drawing/2014/main" id="{05DE59DC-6E90-E757-1D8A-E5FDCCB2AB85}"/>
              </a:ext>
            </a:extLst>
          </p:cNvPr>
          <p:cNvSpPr/>
          <p:nvPr/>
        </p:nvSpPr>
        <p:spPr>
          <a:xfrm>
            <a:off x="7062270" y="4761322"/>
            <a:ext cx="479592" cy="356681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왼쪽 중괄호 1056">
            <a:extLst>
              <a:ext uri="{FF2B5EF4-FFF2-40B4-BE49-F238E27FC236}">
                <a16:creationId xmlns:a16="http://schemas.microsoft.com/office/drawing/2014/main" id="{8B73D4FF-487C-D1B7-4918-AB8C590BBBB1}"/>
              </a:ext>
            </a:extLst>
          </p:cNvPr>
          <p:cNvSpPr/>
          <p:nvPr/>
        </p:nvSpPr>
        <p:spPr>
          <a:xfrm rot="5400000">
            <a:off x="5630059" y="2842640"/>
            <a:ext cx="369334" cy="2262158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9A2A4633-0360-8707-5D66-61014AFBC437}"/>
              </a:ext>
            </a:extLst>
          </p:cNvPr>
          <p:cNvSpPr txBox="1"/>
          <p:nvPr/>
        </p:nvSpPr>
        <p:spPr>
          <a:xfrm>
            <a:off x="7693973" y="3469119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Neural Network Layer</a:t>
            </a:r>
            <a:endParaRPr lang="ko-KR" altLang="en-US" sz="1600" b="1" i="1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364F067D-5FCC-3719-FB94-2E3574E91483}"/>
              </a:ext>
            </a:extLst>
          </p:cNvPr>
          <p:cNvSpPr txBox="1"/>
          <p:nvPr/>
        </p:nvSpPr>
        <p:spPr>
          <a:xfrm>
            <a:off x="1913100" y="3331218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Graph Dataset</a:t>
            </a:r>
            <a:endParaRPr lang="ko-KR" altLang="en-US" sz="1600" b="1" i="1" dirty="0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C1A7E441-95CC-150E-FB7F-E8D161FAC6C0}"/>
              </a:ext>
            </a:extLst>
          </p:cNvPr>
          <p:cNvSpPr txBox="1"/>
          <p:nvPr/>
        </p:nvSpPr>
        <p:spPr>
          <a:xfrm>
            <a:off x="5247873" y="5836017"/>
            <a:ext cx="14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CPU/GPU</a:t>
            </a:r>
            <a:endParaRPr lang="ko-KR" altLang="en-US" b="1" i="1" dirty="0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9AEBD77-DCC7-F5FD-7798-1000C2921FC7}"/>
              </a:ext>
            </a:extLst>
          </p:cNvPr>
          <p:cNvSpPr txBox="1"/>
          <p:nvPr/>
        </p:nvSpPr>
        <p:spPr>
          <a:xfrm>
            <a:off x="9048193" y="5836017"/>
            <a:ext cx="140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GPU</a:t>
            </a:r>
            <a:endParaRPr lang="ko-KR" altLang="en-US" b="1" i="1" dirty="0"/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1855C981-475B-78DD-03A0-013FCFBC7F61}"/>
              </a:ext>
            </a:extLst>
          </p:cNvPr>
          <p:cNvSpPr txBox="1"/>
          <p:nvPr/>
        </p:nvSpPr>
        <p:spPr>
          <a:xfrm>
            <a:off x="6585335" y="3017210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Graph Neural Network</a:t>
            </a:r>
            <a:endParaRPr lang="ko-KR" altLang="en-US" sz="1600" b="1" i="1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8FDF7514-1A3B-5295-F1BB-CD3126E27D57}"/>
              </a:ext>
            </a:extLst>
          </p:cNvPr>
          <p:cNvSpPr txBox="1"/>
          <p:nvPr/>
        </p:nvSpPr>
        <p:spPr>
          <a:xfrm>
            <a:off x="9657422" y="4369823"/>
            <a:ext cx="17107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/>
              <a:t>Node Classification</a:t>
            </a:r>
          </a:p>
          <a:p>
            <a:pPr algn="ctr"/>
            <a:endParaRPr lang="en-US" altLang="ko-KR" sz="1400" b="1" i="1" dirty="0"/>
          </a:p>
          <a:p>
            <a:pPr algn="ctr"/>
            <a:r>
              <a:rPr lang="en-US" altLang="ko-KR" sz="1400" b="1" i="1" dirty="0"/>
              <a:t>Link Prediction</a:t>
            </a:r>
          </a:p>
          <a:p>
            <a:pPr algn="ctr"/>
            <a:endParaRPr lang="en-US" altLang="ko-KR" sz="1400" b="1" i="1" dirty="0"/>
          </a:p>
          <a:p>
            <a:pPr algn="ctr"/>
            <a:r>
              <a:rPr lang="en-US" altLang="ko-KR" sz="1400" b="1" i="1" dirty="0"/>
              <a:t>Graph Classification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7519609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H.</a:t>
            </a:r>
            <a:r>
              <a:rPr lang="ko-KR" altLang="en-US" sz="1800" dirty="0"/>
              <a:t> </a:t>
            </a:r>
            <a:r>
              <a:rPr lang="en-US" altLang="ko-KR" sz="1800" dirty="0"/>
              <a:t>Chen et. al, </a:t>
            </a:r>
            <a:r>
              <a:rPr lang="en-US" altLang="ko-KR" sz="1800" dirty="0" err="1"/>
              <a:t>arXiv</a:t>
            </a:r>
            <a:r>
              <a:rPr lang="en-US" altLang="ko-KR" sz="1800" dirty="0"/>
              <a:t>, 2022(Cont.)</a:t>
            </a:r>
          </a:p>
          <a:p>
            <a:pPr lvl="1"/>
            <a:r>
              <a:rPr lang="en-US" altLang="ko-KR" sz="1600" dirty="0"/>
              <a:t>GNN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모델별</a:t>
            </a:r>
            <a:r>
              <a:rPr lang="ko-KR" altLang="en-US" sz="1600" dirty="0"/>
              <a:t> </a:t>
            </a:r>
            <a:r>
              <a:rPr lang="en-US" altLang="ko-KR" sz="1600" dirty="0"/>
              <a:t>CPU, GPU </a:t>
            </a:r>
            <a:r>
              <a:rPr lang="ko-KR" altLang="en-US" sz="1600" dirty="0"/>
              <a:t>사용패턴 분석을 제공함 </a:t>
            </a:r>
            <a:endParaRPr lang="en-US" altLang="ko-KR" sz="1600" dirty="0"/>
          </a:p>
          <a:p>
            <a:pPr lvl="1"/>
            <a:r>
              <a:rPr lang="ko-KR" altLang="en-US" sz="1600" dirty="0"/>
              <a:t>모델 종류에 따라 추론 시 </a:t>
            </a:r>
            <a:r>
              <a:rPr lang="en-US" altLang="ko-KR" sz="1600" dirty="0"/>
              <a:t>CPU, </a:t>
            </a:r>
            <a:r>
              <a:rPr lang="ko-KR" altLang="en-US" sz="1600" dirty="0"/>
              <a:t>메모리 접근빈도가 다름</a:t>
            </a:r>
            <a:endParaRPr lang="en-US" altLang="ko-KR" sz="1600" dirty="0"/>
          </a:p>
          <a:p>
            <a:pPr lvl="1"/>
            <a:r>
              <a:rPr lang="ko-KR" altLang="en-US" sz="1600" b="1" dirty="0">
                <a:solidFill>
                  <a:schemeClr val="accent5"/>
                </a:solidFill>
              </a:rPr>
              <a:t>데이터셋 뿐 아니라 학습모델의 구조 또한 </a:t>
            </a:r>
            <a:r>
              <a:rPr lang="en-US" altLang="ko-KR" sz="1600" b="1" dirty="0">
                <a:solidFill>
                  <a:schemeClr val="accent5"/>
                </a:solidFill>
              </a:rPr>
              <a:t>CPU-GPU </a:t>
            </a:r>
            <a:r>
              <a:rPr lang="ko-KR" altLang="en-US" sz="1600" b="1" dirty="0">
                <a:solidFill>
                  <a:schemeClr val="accent5"/>
                </a:solidFill>
              </a:rPr>
              <a:t>성능에 미치는 영향이 큼 </a:t>
            </a:r>
            <a:endParaRPr lang="en-US" altLang="ko-KR" sz="1400" b="1" dirty="0">
              <a:solidFill>
                <a:schemeClr val="accent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28ED9-B982-998E-DCA4-D9349D83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5" y="2913189"/>
            <a:ext cx="8910919" cy="3297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D6D489-F487-3CC7-584E-176787B2317F}"/>
              </a:ext>
            </a:extLst>
          </p:cNvPr>
          <p:cNvSpPr/>
          <p:nvPr/>
        </p:nvSpPr>
        <p:spPr>
          <a:xfrm>
            <a:off x="4872316" y="3513857"/>
            <a:ext cx="712696" cy="194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DF7AA5-88C4-21E0-7FFE-FA445CFC479A}"/>
              </a:ext>
            </a:extLst>
          </p:cNvPr>
          <p:cNvSpPr/>
          <p:nvPr/>
        </p:nvSpPr>
        <p:spPr>
          <a:xfrm>
            <a:off x="7732057" y="3513857"/>
            <a:ext cx="712696" cy="194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1DA53E-1494-0788-3288-BB97B65BFAA3}"/>
              </a:ext>
            </a:extLst>
          </p:cNvPr>
          <p:cNvSpPr/>
          <p:nvPr/>
        </p:nvSpPr>
        <p:spPr>
          <a:xfrm>
            <a:off x="2012575" y="3513857"/>
            <a:ext cx="712696" cy="194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540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H.</a:t>
            </a:r>
            <a:r>
              <a:rPr lang="ko-KR" altLang="en-US" sz="1800" dirty="0"/>
              <a:t> </a:t>
            </a:r>
            <a:r>
              <a:rPr lang="en-US" altLang="ko-KR" sz="1800" dirty="0"/>
              <a:t>Chen et. al, </a:t>
            </a:r>
            <a:r>
              <a:rPr lang="en-US" altLang="ko-KR" sz="1800" dirty="0" err="1"/>
              <a:t>arXiv</a:t>
            </a:r>
            <a:r>
              <a:rPr lang="en-US" altLang="ko-KR" sz="1800" dirty="0"/>
              <a:t>, 2022(Cont.)</a:t>
            </a:r>
          </a:p>
          <a:p>
            <a:pPr lvl="1"/>
            <a:r>
              <a:rPr lang="ko-KR" altLang="en-US" sz="1800" b="1" dirty="0">
                <a:solidFill>
                  <a:schemeClr val="accent5"/>
                </a:solidFill>
              </a:rPr>
              <a:t>동일한 데이터셋에서 모델 종류에 따라 서로 다른 </a:t>
            </a:r>
            <a:r>
              <a:rPr lang="en-US" altLang="ko-KR" sz="1800" b="1" dirty="0">
                <a:solidFill>
                  <a:schemeClr val="accent5"/>
                </a:solidFill>
              </a:rPr>
              <a:t>GPU</a:t>
            </a:r>
            <a:r>
              <a:rPr lang="ko-KR" altLang="en-US" sz="1800" b="1" dirty="0">
                <a:solidFill>
                  <a:schemeClr val="accent5"/>
                </a:solidFill>
              </a:rPr>
              <a:t> 사용률과 메모리 사용량을 보임 </a:t>
            </a:r>
            <a:endParaRPr lang="en-US" altLang="ko-KR" sz="1600" b="1" dirty="0">
              <a:solidFill>
                <a:schemeClr val="accent5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406CF-7148-0713-1F7E-F5D17B18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23" y="2734476"/>
            <a:ext cx="8330677" cy="36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6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H.</a:t>
            </a:r>
            <a:r>
              <a:rPr lang="ko-KR" altLang="en-US" sz="1800" dirty="0"/>
              <a:t> </a:t>
            </a:r>
            <a:r>
              <a:rPr lang="en-US" altLang="ko-KR" sz="1800" dirty="0"/>
              <a:t>Chen et. al, </a:t>
            </a:r>
            <a:r>
              <a:rPr lang="en-US" altLang="ko-KR" sz="1800" dirty="0" err="1"/>
              <a:t>arXiv</a:t>
            </a:r>
            <a:r>
              <a:rPr lang="en-US" altLang="ko-KR" sz="1800" dirty="0"/>
              <a:t>, 2022(Cont.)</a:t>
            </a:r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데이터셋에 따른 모델 별  내부연산 </a:t>
            </a:r>
            <a:r>
              <a:rPr lang="ko-KR" altLang="en-US" sz="1400" dirty="0" err="1">
                <a:solidFill>
                  <a:schemeClr val="tx2"/>
                </a:solidFill>
              </a:rPr>
              <a:t>트레이싱</a:t>
            </a:r>
            <a:r>
              <a:rPr lang="ko-KR" altLang="en-US" sz="1400" dirty="0">
                <a:solidFill>
                  <a:schemeClr val="tx2"/>
                </a:solidFill>
              </a:rPr>
              <a:t> 분석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데이터셋의 크기가 달라도 구조</a:t>
            </a:r>
            <a:r>
              <a:rPr lang="en-US" altLang="ko-KR" sz="1400" dirty="0">
                <a:solidFill>
                  <a:schemeClr val="tx2"/>
                </a:solidFill>
              </a:rPr>
              <a:t>(</a:t>
            </a:r>
            <a:r>
              <a:rPr lang="ko-KR" altLang="en-US" sz="1400" dirty="0">
                <a:solidFill>
                  <a:schemeClr val="tx2"/>
                </a:solidFill>
              </a:rPr>
              <a:t>예</a:t>
            </a:r>
            <a:r>
              <a:rPr lang="en-US" altLang="ko-KR" sz="1400" dirty="0">
                <a:solidFill>
                  <a:schemeClr val="tx2"/>
                </a:solidFill>
              </a:rPr>
              <a:t>: </a:t>
            </a:r>
            <a:r>
              <a:rPr lang="ko-KR" altLang="en-US" sz="1400" dirty="0">
                <a:solidFill>
                  <a:schemeClr val="tx2"/>
                </a:solidFill>
              </a:rPr>
              <a:t>인접한 노드의 수</a:t>
            </a:r>
            <a:r>
              <a:rPr lang="en-US" altLang="ko-KR" sz="1400" dirty="0">
                <a:solidFill>
                  <a:schemeClr val="tx2"/>
                </a:solidFill>
              </a:rPr>
              <a:t>)</a:t>
            </a:r>
            <a:br>
              <a:rPr lang="en-US" altLang="ko-KR" sz="1400" dirty="0">
                <a:solidFill>
                  <a:schemeClr val="tx2"/>
                </a:solidFill>
              </a:rPr>
            </a:br>
            <a:r>
              <a:rPr lang="ko-KR" altLang="en-US" sz="1400" dirty="0">
                <a:solidFill>
                  <a:schemeClr val="tx2"/>
                </a:solidFill>
              </a:rPr>
              <a:t>가 비슷한 경우 유사한 연산패턴을 보임 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marL="347400" lvl="1" indent="0">
              <a:buNone/>
            </a:pPr>
            <a:endParaRPr lang="en-US" altLang="ko-KR" sz="1400" dirty="0"/>
          </a:p>
          <a:p>
            <a:r>
              <a:rPr lang="en-US" altLang="ko-KR" sz="1800" dirty="0"/>
              <a:t>CPU-GPU </a:t>
            </a:r>
            <a:r>
              <a:rPr lang="ko-KR" altLang="en-US" sz="1800" dirty="0"/>
              <a:t>오버헤드 최적화</a:t>
            </a:r>
            <a:endParaRPr lang="en-US" altLang="ko-KR" sz="1800" dirty="0"/>
          </a:p>
          <a:p>
            <a:pPr lvl="1"/>
            <a:r>
              <a:rPr lang="ko-KR" altLang="en-US" sz="1400" b="1" dirty="0">
                <a:solidFill>
                  <a:schemeClr val="accent5"/>
                </a:solidFill>
              </a:rPr>
              <a:t>데이터셋 뿐만 아니라 학습모델의 구조분석도 필요함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lvl="1"/>
            <a:endParaRPr lang="en-US" altLang="ko-KR" sz="1400" i="1" dirty="0"/>
          </a:p>
          <a:p>
            <a:pPr lvl="1"/>
            <a:endParaRPr lang="en-US" altLang="ko-KR" sz="1600" dirty="0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7EE37-7AC2-A366-985A-AFDCA945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1706008"/>
            <a:ext cx="6320118" cy="47762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4B4696-DCAF-26F3-5A02-9A55009839F8}"/>
              </a:ext>
            </a:extLst>
          </p:cNvPr>
          <p:cNvSpPr/>
          <p:nvPr/>
        </p:nvSpPr>
        <p:spPr>
          <a:xfrm>
            <a:off x="5988424" y="1783977"/>
            <a:ext cx="3039035" cy="303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94317A-E03F-7D91-F629-AFEDAB32C256}"/>
              </a:ext>
            </a:extLst>
          </p:cNvPr>
          <p:cNvCxnSpPr>
            <a:cxnSpLocks/>
          </p:cNvCxnSpPr>
          <p:nvPr/>
        </p:nvCxnSpPr>
        <p:spPr>
          <a:xfrm>
            <a:off x="7958138" y="2055019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D0D7D1-0121-D9B6-C29D-2FB43FCC7BC9}"/>
              </a:ext>
            </a:extLst>
          </p:cNvPr>
          <p:cNvCxnSpPr>
            <a:cxnSpLocks/>
          </p:cNvCxnSpPr>
          <p:nvPr/>
        </p:nvCxnSpPr>
        <p:spPr>
          <a:xfrm>
            <a:off x="8065295" y="2193132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042244-6243-7D16-5D95-612DFDD1CA97}"/>
              </a:ext>
            </a:extLst>
          </p:cNvPr>
          <p:cNvCxnSpPr>
            <a:cxnSpLocks/>
          </p:cNvCxnSpPr>
          <p:nvPr/>
        </p:nvCxnSpPr>
        <p:spPr>
          <a:xfrm>
            <a:off x="8239126" y="2331245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1F4E54-14AC-7E2D-F3BD-877CF6210340}"/>
              </a:ext>
            </a:extLst>
          </p:cNvPr>
          <p:cNvCxnSpPr>
            <a:cxnSpLocks/>
          </p:cNvCxnSpPr>
          <p:nvPr/>
        </p:nvCxnSpPr>
        <p:spPr>
          <a:xfrm>
            <a:off x="8281988" y="2471739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D8BF234-E0B7-6D8E-7B46-E11D6106068C}"/>
              </a:ext>
            </a:extLst>
          </p:cNvPr>
          <p:cNvCxnSpPr>
            <a:cxnSpLocks/>
          </p:cNvCxnSpPr>
          <p:nvPr/>
        </p:nvCxnSpPr>
        <p:spPr>
          <a:xfrm>
            <a:off x="8167688" y="2607471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59F0917-FDFC-F0C7-698A-1C6AB03F0460}"/>
              </a:ext>
            </a:extLst>
          </p:cNvPr>
          <p:cNvCxnSpPr>
            <a:cxnSpLocks/>
          </p:cNvCxnSpPr>
          <p:nvPr/>
        </p:nvCxnSpPr>
        <p:spPr>
          <a:xfrm>
            <a:off x="7708107" y="2745584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DA188D-C4DC-526B-8C4D-B411AF82675A}"/>
              </a:ext>
            </a:extLst>
          </p:cNvPr>
          <p:cNvCxnSpPr>
            <a:cxnSpLocks/>
          </p:cNvCxnSpPr>
          <p:nvPr/>
        </p:nvCxnSpPr>
        <p:spPr>
          <a:xfrm flipH="1" flipV="1">
            <a:off x="7948613" y="2190750"/>
            <a:ext cx="126206" cy="23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676188F-1918-B342-6DAF-100F8257336A}"/>
              </a:ext>
            </a:extLst>
          </p:cNvPr>
          <p:cNvCxnSpPr>
            <a:cxnSpLocks/>
          </p:cNvCxnSpPr>
          <p:nvPr/>
        </p:nvCxnSpPr>
        <p:spPr>
          <a:xfrm flipH="1" flipV="1">
            <a:off x="8055769" y="2328863"/>
            <a:ext cx="192881" cy="23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59D60A-290B-A46C-701A-A211871BE073}"/>
              </a:ext>
            </a:extLst>
          </p:cNvPr>
          <p:cNvCxnSpPr>
            <a:cxnSpLocks/>
          </p:cNvCxnSpPr>
          <p:nvPr/>
        </p:nvCxnSpPr>
        <p:spPr>
          <a:xfrm flipH="1">
            <a:off x="8229601" y="2464594"/>
            <a:ext cx="64293" cy="23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874930-DBA4-5B9C-309C-BA22F2D4DFFE}"/>
              </a:ext>
            </a:extLst>
          </p:cNvPr>
          <p:cNvCxnSpPr>
            <a:cxnSpLocks/>
          </p:cNvCxnSpPr>
          <p:nvPr/>
        </p:nvCxnSpPr>
        <p:spPr>
          <a:xfrm flipH="1">
            <a:off x="8155782" y="2605088"/>
            <a:ext cx="1357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B5E5C4-8B08-008D-A3F5-E3612332658C}"/>
              </a:ext>
            </a:extLst>
          </p:cNvPr>
          <p:cNvCxnSpPr>
            <a:cxnSpLocks/>
          </p:cNvCxnSpPr>
          <p:nvPr/>
        </p:nvCxnSpPr>
        <p:spPr>
          <a:xfrm flipH="1">
            <a:off x="7698582" y="2740820"/>
            <a:ext cx="4691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D7228C-F03F-4FBE-E946-A6F9ECB2FEC0}"/>
              </a:ext>
            </a:extLst>
          </p:cNvPr>
          <p:cNvCxnSpPr>
            <a:cxnSpLocks/>
          </p:cNvCxnSpPr>
          <p:nvPr/>
        </p:nvCxnSpPr>
        <p:spPr>
          <a:xfrm>
            <a:off x="8031956" y="3574256"/>
            <a:ext cx="2382" cy="271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67ABC14-9E1B-A8E9-2574-894BA4387232}"/>
              </a:ext>
            </a:extLst>
          </p:cNvPr>
          <p:cNvCxnSpPr>
            <a:cxnSpLocks/>
          </p:cNvCxnSpPr>
          <p:nvPr/>
        </p:nvCxnSpPr>
        <p:spPr>
          <a:xfrm>
            <a:off x="8152209" y="3845719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914EFB3-125B-F6BB-D677-A68672AE8FE3}"/>
              </a:ext>
            </a:extLst>
          </p:cNvPr>
          <p:cNvCxnSpPr>
            <a:cxnSpLocks/>
          </p:cNvCxnSpPr>
          <p:nvPr/>
        </p:nvCxnSpPr>
        <p:spPr>
          <a:xfrm>
            <a:off x="7929563" y="3983831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4DF1C98-C453-B6B2-0725-A3DEDA82FE56}"/>
              </a:ext>
            </a:extLst>
          </p:cNvPr>
          <p:cNvCxnSpPr>
            <a:cxnSpLocks/>
          </p:cNvCxnSpPr>
          <p:nvPr/>
        </p:nvCxnSpPr>
        <p:spPr>
          <a:xfrm>
            <a:off x="7679532" y="4126706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EE7DD97-CBC8-2677-DD48-AADF4C3A28E1}"/>
              </a:ext>
            </a:extLst>
          </p:cNvPr>
          <p:cNvCxnSpPr>
            <a:cxnSpLocks/>
          </p:cNvCxnSpPr>
          <p:nvPr/>
        </p:nvCxnSpPr>
        <p:spPr>
          <a:xfrm>
            <a:off x="7250908" y="4262439"/>
            <a:ext cx="0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8AF689E-D33F-AF0C-B78B-E6EA1DAA205B}"/>
              </a:ext>
            </a:extLst>
          </p:cNvPr>
          <p:cNvCxnSpPr>
            <a:cxnSpLocks/>
          </p:cNvCxnSpPr>
          <p:nvPr/>
        </p:nvCxnSpPr>
        <p:spPr>
          <a:xfrm flipH="1">
            <a:off x="8029575" y="3843338"/>
            <a:ext cx="128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7A0C877-41CA-4BCC-C298-574B183C2F1C}"/>
              </a:ext>
            </a:extLst>
          </p:cNvPr>
          <p:cNvCxnSpPr>
            <a:cxnSpLocks/>
          </p:cNvCxnSpPr>
          <p:nvPr/>
        </p:nvCxnSpPr>
        <p:spPr>
          <a:xfrm flipH="1">
            <a:off x="7917656" y="3986213"/>
            <a:ext cx="2405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E01F24D-70BA-731F-1F50-6F43EEF021EE}"/>
              </a:ext>
            </a:extLst>
          </p:cNvPr>
          <p:cNvCxnSpPr>
            <a:cxnSpLocks/>
          </p:cNvCxnSpPr>
          <p:nvPr/>
        </p:nvCxnSpPr>
        <p:spPr>
          <a:xfrm flipH="1">
            <a:off x="7670006" y="4119563"/>
            <a:ext cx="2667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59704C6-716B-896D-8C44-68B2201C9CDF}"/>
              </a:ext>
            </a:extLst>
          </p:cNvPr>
          <p:cNvCxnSpPr>
            <a:cxnSpLocks/>
          </p:cNvCxnSpPr>
          <p:nvPr/>
        </p:nvCxnSpPr>
        <p:spPr>
          <a:xfrm flipH="1">
            <a:off x="7241383" y="4257675"/>
            <a:ext cx="447673" cy="23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5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support Heterogeneous Computing</a:t>
            </a:r>
          </a:p>
          <a:p>
            <a:pPr lvl="1"/>
            <a:r>
              <a:rPr lang="ko-KR" altLang="en-US" dirty="0"/>
              <a:t>한 가지 이상의 프로세서</a:t>
            </a:r>
            <a:r>
              <a:rPr lang="en-US" altLang="ko-KR" dirty="0"/>
              <a:t>(CPU+GPU)</a:t>
            </a:r>
            <a:r>
              <a:rPr lang="ko-KR" altLang="en-US" dirty="0"/>
              <a:t>를 컴퓨팅에 사용 </a:t>
            </a:r>
            <a:endParaRPr lang="en-US" altLang="ko-KR" dirty="0"/>
          </a:p>
          <a:p>
            <a:pPr lvl="1"/>
            <a:r>
              <a:rPr lang="en-US" altLang="ko-KR" dirty="0"/>
              <a:t>CUDA</a:t>
            </a:r>
            <a:r>
              <a:rPr lang="ko-KR" altLang="en-US" dirty="0"/>
              <a:t>를 사용하여 </a:t>
            </a:r>
            <a:r>
              <a:rPr lang="en-US" altLang="ko-KR" dirty="0"/>
              <a:t>Host </a:t>
            </a:r>
            <a:r>
              <a:rPr lang="ko-KR" altLang="en-US" dirty="0"/>
              <a:t>연산을 이 기종</a:t>
            </a:r>
            <a:r>
              <a:rPr lang="en-US" altLang="ko-KR" dirty="0"/>
              <a:t> Device</a:t>
            </a:r>
            <a:r>
              <a:rPr lang="ko-KR" altLang="en-US" dirty="0"/>
              <a:t>에서 수행가능 </a:t>
            </a:r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C059113-6106-D331-2676-9891CB09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09" y="3162528"/>
            <a:ext cx="1666173" cy="1521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B04763-49D3-66AE-407F-77204727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564" y="2800512"/>
            <a:ext cx="2169605" cy="2169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341AD-756A-96B5-4909-BD04A2038B76}"/>
              </a:ext>
            </a:extLst>
          </p:cNvPr>
          <p:cNvSpPr txBox="1"/>
          <p:nvPr/>
        </p:nvSpPr>
        <p:spPr>
          <a:xfrm>
            <a:off x="2947738" y="500938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Host(CPU)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D0577-0631-01D1-ECC6-E7D5C932A86E}"/>
              </a:ext>
            </a:extLst>
          </p:cNvPr>
          <p:cNvSpPr txBox="1"/>
          <p:nvPr/>
        </p:nvSpPr>
        <p:spPr>
          <a:xfrm>
            <a:off x="7541191" y="49593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Device(GPU)</a:t>
            </a:r>
            <a:endParaRPr lang="ko-KR" altLang="en-US" b="1" dirty="0"/>
          </a:p>
        </p:txBody>
      </p: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E66C346F-3BD4-B0F7-88F4-9FB210AD9921}"/>
              </a:ext>
            </a:extLst>
          </p:cNvPr>
          <p:cNvSpPr/>
          <p:nvPr/>
        </p:nvSpPr>
        <p:spPr>
          <a:xfrm rot="5400000">
            <a:off x="5639818" y="3061720"/>
            <a:ext cx="571502" cy="1788663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C53E7-F493-BCFB-1FB7-3316868DB4F7}"/>
              </a:ext>
            </a:extLst>
          </p:cNvPr>
          <p:cNvSpPr txBox="1"/>
          <p:nvPr/>
        </p:nvSpPr>
        <p:spPr>
          <a:xfrm>
            <a:off x="5386071" y="3771385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</a:rPr>
              <a:t>PCIe BUS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1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검증</a:t>
            </a:r>
            <a:endParaRPr lang="en-US" altLang="ko-KR" sz="1800" dirty="0"/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MNIST</a:t>
            </a:r>
            <a:r>
              <a:rPr lang="ko-KR" altLang="en-US" sz="1400" dirty="0">
                <a:solidFill>
                  <a:srgbClr val="1A1D21"/>
                </a:solidFill>
              </a:rPr>
              <a:t> </a:t>
            </a:r>
            <a:r>
              <a:rPr lang="en-US" altLang="ko-KR" sz="1400" dirty="0">
                <a:solidFill>
                  <a:srgbClr val="1A1D21"/>
                </a:solidFill>
              </a:rPr>
              <a:t>DNN</a:t>
            </a:r>
            <a:r>
              <a:rPr lang="ko-KR" altLang="en-US" sz="1400" dirty="0">
                <a:solidFill>
                  <a:srgbClr val="1A1D21"/>
                </a:solidFill>
              </a:rPr>
              <a:t>  </a:t>
            </a:r>
            <a:r>
              <a:rPr lang="en-US" altLang="ko-KR" sz="1400" dirty="0">
                <a:solidFill>
                  <a:srgbClr val="1A1D21"/>
                </a:solidFill>
              </a:rPr>
              <a:t>vs. MNIST CNN </a:t>
            </a:r>
          </a:p>
          <a:p>
            <a:pPr lvl="1"/>
            <a:endParaRPr lang="en-US" altLang="ko-KR" sz="1400" dirty="0">
              <a:solidFill>
                <a:srgbClr val="1A1D2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96D26C-24B5-7770-0792-8E2BA9FA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7" t="4691" r="3393" b="9014"/>
          <a:stretch/>
        </p:blipFill>
        <p:spPr>
          <a:xfrm>
            <a:off x="6511545" y="3608519"/>
            <a:ext cx="4908930" cy="2668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6355BA-CC26-8F27-5CDF-7E33E8D28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1" t="6379" r="3191" b="7805"/>
          <a:stretch/>
        </p:blipFill>
        <p:spPr>
          <a:xfrm>
            <a:off x="1055878" y="3608519"/>
            <a:ext cx="4908930" cy="26684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343D66-56FE-3DE0-F224-EC69CBA7B8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5" t="5467" r="3022" b="10625"/>
          <a:stretch/>
        </p:blipFill>
        <p:spPr>
          <a:xfrm>
            <a:off x="6511545" y="910395"/>
            <a:ext cx="4908930" cy="26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검증</a:t>
            </a:r>
            <a:endParaRPr lang="en-US" altLang="ko-KR" sz="1800" dirty="0"/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FCN</a:t>
            </a:r>
            <a:r>
              <a:rPr lang="ko-KR" altLang="en-US" sz="1400" dirty="0">
                <a:solidFill>
                  <a:srgbClr val="1A1D21"/>
                </a:solidFill>
              </a:rPr>
              <a:t>으로 구성된 모델은 </a:t>
            </a:r>
            <a:r>
              <a:rPr lang="en-US" altLang="ko-KR" sz="1400" dirty="0">
                <a:solidFill>
                  <a:srgbClr val="1A1D21"/>
                </a:solidFill>
              </a:rPr>
              <a:t>1</a:t>
            </a:r>
            <a:r>
              <a:rPr lang="ko-KR" altLang="en-US" sz="1400" dirty="0">
                <a:solidFill>
                  <a:srgbClr val="1A1D21"/>
                </a:solidFill>
              </a:rPr>
              <a:t>차원 행렬에 대해 동시 </a:t>
            </a:r>
            <a:r>
              <a:rPr lang="ko-KR" altLang="en-US" sz="1400" dirty="0" err="1">
                <a:solidFill>
                  <a:srgbClr val="1A1D21"/>
                </a:solidFill>
              </a:rPr>
              <a:t>곱셉</a:t>
            </a:r>
            <a:r>
              <a:rPr lang="ko-KR" altLang="en-US" sz="1400" dirty="0">
                <a:solidFill>
                  <a:srgbClr val="1A1D21"/>
                </a:solidFill>
              </a:rPr>
              <a:t> 연산 수행</a:t>
            </a:r>
            <a:endParaRPr lang="en-US" altLang="ko-KR" sz="1400" dirty="0">
              <a:solidFill>
                <a:srgbClr val="1A1D21"/>
              </a:solidFill>
            </a:endParaRPr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CNN</a:t>
            </a:r>
            <a:r>
              <a:rPr lang="ko-KR" altLang="en-US" sz="1400" dirty="0">
                <a:solidFill>
                  <a:srgbClr val="1A1D21"/>
                </a:solidFill>
              </a:rPr>
              <a:t>은 </a:t>
            </a:r>
            <a:r>
              <a:rPr lang="en-US" altLang="ko-KR" sz="1400" dirty="0">
                <a:solidFill>
                  <a:srgbClr val="1A1D21"/>
                </a:solidFill>
              </a:rPr>
              <a:t>2</a:t>
            </a:r>
            <a:r>
              <a:rPr lang="ko-KR" altLang="en-US" sz="1400" dirty="0">
                <a:solidFill>
                  <a:srgbClr val="1A1D21"/>
                </a:solidFill>
              </a:rPr>
              <a:t>차원 행렬에 대해 동시 곱셈 연산 수행  → 더 높은 병렬처리 </a:t>
            </a:r>
            <a:endParaRPr lang="en-US" altLang="ko-KR" sz="1400" dirty="0">
              <a:solidFill>
                <a:srgbClr val="1A1D2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93A0D-EC1F-74CA-8159-D3821180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064227"/>
            <a:ext cx="6496050" cy="4212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3EC9B-80E0-4C15-85A5-81C7083478C9}"/>
              </a:ext>
            </a:extLst>
          </p:cNvPr>
          <p:cNvSpPr txBox="1"/>
          <p:nvPr/>
        </p:nvSpPr>
        <p:spPr>
          <a:xfrm>
            <a:off x="1813025" y="6169202"/>
            <a:ext cx="99357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5"/>
                </a:solidFill>
              </a:rPr>
              <a:t>Xiang, </a:t>
            </a:r>
            <a:r>
              <a:rPr lang="en-US" altLang="ko-KR" sz="800" dirty="0" err="1">
                <a:solidFill>
                  <a:schemeClr val="accent5"/>
                </a:solidFill>
              </a:rPr>
              <a:t>Chenlu</a:t>
            </a:r>
            <a:r>
              <a:rPr lang="en-US" altLang="ko-KR" sz="800" dirty="0">
                <a:solidFill>
                  <a:schemeClr val="accent5"/>
                </a:solidFill>
              </a:rPr>
              <a:t> &amp; Zhang, </a:t>
            </a:r>
            <a:r>
              <a:rPr lang="en-US" altLang="ko-KR" sz="800" dirty="0" err="1">
                <a:solidFill>
                  <a:schemeClr val="accent5"/>
                </a:solidFill>
              </a:rPr>
              <a:t>Zhichao</a:t>
            </a:r>
            <a:r>
              <a:rPr lang="en-US" altLang="ko-KR" sz="800" dirty="0">
                <a:solidFill>
                  <a:schemeClr val="accent5"/>
                </a:solidFill>
              </a:rPr>
              <a:t> &amp; Zhang, </a:t>
            </a:r>
            <a:r>
              <a:rPr lang="en-US" altLang="ko-KR" sz="800" dirty="0" err="1">
                <a:solidFill>
                  <a:schemeClr val="accent5"/>
                </a:solidFill>
              </a:rPr>
              <a:t>Shunqing</a:t>
            </a:r>
            <a:r>
              <a:rPr lang="en-US" altLang="ko-KR" sz="800" dirty="0">
                <a:solidFill>
                  <a:schemeClr val="accent5"/>
                </a:solidFill>
              </a:rPr>
              <a:t> &amp; Xu, </a:t>
            </a:r>
            <a:r>
              <a:rPr lang="en-US" altLang="ko-KR" sz="800" dirty="0" err="1">
                <a:solidFill>
                  <a:schemeClr val="accent5"/>
                </a:solidFill>
              </a:rPr>
              <a:t>Shugong</a:t>
            </a:r>
            <a:r>
              <a:rPr lang="en-US" altLang="ko-KR" sz="800" dirty="0">
                <a:solidFill>
                  <a:schemeClr val="accent5"/>
                </a:solidFill>
              </a:rPr>
              <a:t> &amp; Cao, Shan &amp; Lau, Vincent. (2019). Robust Sub-Meter Level Indoor Localization - A Logistic Regression Approach. 1-6. 10.1109/ICC.2019.8761091. 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FE70D2-C3D2-38F2-FD40-E31D8F16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3" y="-728577"/>
            <a:ext cx="6335009" cy="4296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78C1A1-E435-4372-2C66-A75E574E2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648" y="786383"/>
            <a:ext cx="5464856" cy="42582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2E0626-12D1-08F7-5109-0901645A3722}"/>
              </a:ext>
            </a:extLst>
          </p:cNvPr>
          <p:cNvSpPr txBox="1"/>
          <p:nvPr/>
        </p:nvSpPr>
        <p:spPr>
          <a:xfrm>
            <a:off x="8086881" y="2269166"/>
            <a:ext cx="301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/>
                </a:solidFill>
              </a:rPr>
              <a:t>CUDA+MKL</a:t>
            </a:r>
            <a:endParaRPr lang="ko-KR" altLang="en-US" sz="3600" b="1" dirty="0">
              <a:solidFill>
                <a:schemeClr val="bg2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40330D-CF32-31AD-0214-5FC0F3E78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700" y="2953190"/>
            <a:ext cx="6649378" cy="36295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D9DB01A-6640-987B-9EDF-2E9265223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94" y="-1493071"/>
            <a:ext cx="6239746" cy="2819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A7E81F-0B94-CDD5-E8A8-7548EF6BDBB3}"/>
              </a:ext>
            </a:extLst>
          </p:cNvPr>
          <p:cNvSpPr txBox="1"/>
          <p:nvPr/>
        </p:nvSpPr>
        <p:spPr>
          <a:xfrm>
            <a:off x="2389220" y="1522608"/>
            <a:ext cx="301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/>
                </a:solidFill>
              </a:rPr>
              <a:t>CUDA</a:t>
            </a:r>
            <a:endParaRPr lang="ko-KR" altLang="en-US" sz="3600" b="1" dirty="0">
              <a:solidFill>
                <a:schemeClr val="bg2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5643779-6FCE-DF9C-17A7-188B40981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20" y="3621340"/>
            <a:ext cx="5896798" cy="31627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0D584D-C0DB-72DF-12BF-19A20316A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9732" y="3910134"/>
            <a:ext cx="5663535" cy="37439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D7F98A-C793-76ED-53F5-9E35FE07D1BD}"/>
              </a:ext>
            </a:extLst>
          </p:cNvPr>
          <p:cNvSpPr txBox="1"/>
          <p:nvPr/>
        </p:nvSpPr>
        <p:spPr>
          <a:xfrm>
            <a:off x="2593958" y="4625445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/>
                </a:solidFill>
              </a:rPr>
              <a:t>MKL</a:t>
            </a:r>
            <a:endParaRPr lang="ko-KR" altLang="en-US" sz="3600" b="1" dirty="0">
              <a:solidFill>
                <a:schemeClr val="bg2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A4A5A98-FCE3-5ED7-9799-3BE85FDA5F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1761" y="2915497"/>
            <a:ext cx="680179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658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검증</a:t>
            </a:r>
            <a:endParaRPr lang="en-US" altLang="ko-KR" sz="1800" dirty="0"/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MNIST</a:t>
            </a:r>
            <a:r>
              <a:rPr lang="ko-KR" altLang="en-US" sz="1400" dirty="0">
                <a:solidFill>
                  <a:srgbClr val="1A1D21"/>
                </a:solidFill>
              </a:rPr>
              <a:t> </a:t>
            </a:r>
            <a:r>
              <a:rPr lang="en-US" altLang="ko-KR" sz="1400" dirty="0">
                <a:solidFill>
                  <a:srgbClr val="1A1D21"/>
                </a:solidFill>
              </a:rPr>
              <a:t>DNN</a:t>
            </a:r>
            <a:r>
              <a:rPr lang="ko-KR" altLang="en-US" sz="1400" dirty="0">
                <a:solidFill>
                  <a:srgbClr val="1A1D21"/>
                </a:solidFill>
              </a:rPr>
              <a:t>  </a:t>
            </a:r>
            <a:r>
              <a:rPr lang="en-US" altLang="ko-KR" sz="1400" dirty="0">
                <a:solidFill>
                  <a:srgbClr val="1A1D21"/>
                </a:solidFill>
              </a:rPr>
              <a:t>vs. MNIST CNN </a:t>
            </a:r>
          </a:p>
          <a:p>
            <a:pPr lvl="1"/>
            <a:endParaRPr lang="en-US" altLang="ko-KR" sz="1400" dirty="0">
              <a:solidFill>
                <a:srgbClr val="1A1D2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22E9F3-192C-773D-C9D5-FB04B450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9" t="6014" r="4552" b="1687"/>
          <a:stretch/>
        </p:blipFill>
        <p:spPr>
          <a:xfrm>
            <a:off x="1899983" y="1828997"/>
            <a:ext cx="3651534" cy="21977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7ADE69-CAE4-D4F1-B6BD-0E08671A5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0" t="3293" r="4842" b="894"/>
          <a:stretch/>
        </p:blipFill>
        <p:spPr>
          <a:xfrm>
            <a:off x="1899983" y="4086224"/>
            <a:ext cx="3651535" cy="22922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F41F3E-CC91-70D8-C2DC-50A535E8B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4" t="3779" r="4262" b="1612"/>
          <a:stretch/>
        </p:blipFill>
        <p:spPr>
          <a:xfrm>
            <a:off x="6096000" y="1753546"/>
            <a:ext cx="3840829" cy="22922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36C8D1-AF12-2465-7FD9-AEF3D099B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5" t="2408" r="4552" b="1447"/>
          <a:stretch/>
        </p:blipFill>
        <p:spPr>
          <a:xfrm>
            <a:off x="6095999" y="4105273"/>
            <a:ext cx="3840829" cy="22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351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검증</a:t>
            </a:r>
            <a:endParaRPr lang="en-US" altLang="ko-KR" sz="1800" dirty="0"/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DNN</a:t>
            </a:r>
            <a:r>
              <a:rPr lang="ko-KR" altLang="en-US" sz="1400" dirty="0">
                <a:solidFill>
                  <a:srgbClr val="1A1D21"/>
                </a:solidFill>
              </a:rPr>
              <a:t>은 </a:t>
            </a:r>
            <a:r>
              <a:rPr lang="en-US" altLang="ko-KR" sz="1400" dirty="0">
                <a:solidFill>
                  <a:srgbClr val="1A1D21"/>
                </a:solidFill>
              </a:rPr>
              <a:t>1</a:t>
            </a:r>
            <a:r>
              <a:rPr lang="ko-KR" altLang="en-US" sz="1400" dirty="0">
                <a:solidFill>
                  <a:srgbClr val="1A1D21"/>
                </a:solidFill>
              </a:rPr>
              <a:t>차원 행렬에 대해 동시 </a:t>
            </a:r>
            <a:r>
              <a:rPr lang="ko-KR" altLang="en-US" sz="1400" dirty="0" err="1">
                <a:solidFill>
                  <a:srgbClr val="1A1D21"/>
                </a:solidFill>
              </a:rPr>
              <a:t>곱셉</a:t>
            </a:r>
            <a:r>
              <a:rPr lang="ko-KR" altLang="en-US" sz="1400" dirty="0">
                <a:solidFill>
                  <a:srgbClr val="1A1D21"/>
                </a:solidFill>
              </a:rPr>
              <a:t> 연산 수행</a:t>
            </a:r>
            <a:endParaRPr lang="en-US" altLang="ko-KR" sz="1400" dirty="0">
              <a:solidFill>
                <a:srgbClr val="1A1D21"/>
              </a:solidFill>
            </a:endParaRPr>
          </a:p>
          <a:p>
            <a:pPr lvl="1"/>
            <a:r>
              <a:rPr lang="en-US" altLang="ko-KR" sz="1400" dirty="0">
                <a:solidFill>
                  <a:srgbClr val="1A1D21"/>
                </a:solidFill>
              </a:rPr>
              <a:t>CNN</a:t>
            </a:r>
            <a:r>
              <a:rPr lang="ko-KR" altLang="en-US" sz="1400" dirty="0">
                <a:solidFill>
                  <a:srgbClr val="1A1D21"/>
                </a:solidFill>
              </a:rPr>
              <a:t>은 </a:t>
            </a:r>
            <a:r>
              <a:rPr lang="en-US" altLang="ko-KR" sz="1400" dirty="0">
                <a:solidFill>
                  <a:srgbClr val="1A1D21"/>
                </a:solidFill>
              </a:rPr>
              <a:t>2</a:t>
            </a:r>
            <a:r>
              <a:rPr lang="ko-KR" altLang="en-US" sz="1400" dirty="0">
                <a:solidFill>
                  <a:srgbClr val="1A1D21"/>
                </a:solidFill>
              </a:rPr>
              <a:t>차원 행렬에 대해 동시 곱셈 연산 수행  → 더 높은 병렬처리</a:t>
            </a:r>
            <a:r>
              <a:rPr lang="en-US" altLang="ko-KR" sz="1400" dirty="0">
                <a:solidFill>
                  <a:srgbClr val="1A1D21"/>
                </a:solidFill>
              </a:rPr>
              <a:t>, </a:t>
            </a:r>
            <a:r>
              <a:rPr lang="ko-KR" altLang="en-US" sz="1400" dirty="0">
                <a:solidFill>
                  <a:srgbClr val="1A1D21"/>
                </a:solidFill>
              </a:rPr>
              <a:t>높은 메모리 사용량 </a:t>
            </a:r>
            <a:endParaRPr lang="en-US" altLang="ko-KR" sz="1400" dirty="0">
              <a:solidFill>
                <a:srgbClr val="1A1D2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93A0D-EC1F-74CA-8159-D3821180A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064227"/>
            <a:ext cx="6496050" cy="4212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3EC9B-80E0-4C15-85A5-81C7083478C9}"/>
              </a:ext>
            </a:extLst>
          </p:cNvPr>
          <p:cNvSpPr txBox="1"/>
          <p:nvPr/>
        </p:nvSpPr>
        <p:spPr>
          <a:xfrm>
            <a:off x="1813025" y="6169202"/>
            <a:ext cx="99357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5"/>
                </a:solidFill>
              </a:rPr>
              <a:t>Xiang, </a:t>
            </a:r>
            <a:r>
              <a:rPr lang="en-US" altLang="ko-KR" sz="800" dirty="0" err="1">
                <a:solidFill>
                  <a:schemeClr val="accent5"/>
                </a:solidFill>
              </a:rPr>
              <a:t>Chenlu</a:t>
            </a:r>
            <a:r>
              <a:rPr lang="en-US" altLang="ko-KR" sz="800" dirty="0">
                <a:solidFill>
                  <a:schemeClr val="accent5"/>
                </a:solidFill>
              </a:rPr>
              <a:t> &amp; Zhang, </a:t>
            </a:r>
            <a:r>
              <a:rPr lang="en-US" altLang="ko-KR" sz="800" dirty="0" err="1">
                <a:solidFill>
                  <a:schemeClr val="accent5"/>
                </a:solidFill>
              </a:rPr>
              <a:t>Zhichao</a:t>
            </a:r>
            <a:r>
              <a:rPr lang="en-US" altLang="ko-KR" sz="800" dirty="0">
                <a:solidFill>
                  <a:schemeClr val="accent5"/>
                </a:solidFill>
              </a:rPr>
              <a:t> &amp; Zhang, </a:t>
            </a:r>
            <a:r>
              <a:rPr lang="en-US" altLang="ko-KR" sz="800" dirty="0" err="1">
                <a:solidFill>
                  <a:schemeClr val="accent5"/>
                </a:solidFill>
              </a:rPr>
              <a:t>Shunqing</a:t>
            </a:r>
            <a:r>
              <a:rPr lang="en-US" altLang="ko-KR" sz="800" dirty="0">
                <a:solidFill>
                  <a:schemeClr val="accent5"/>
                </a:solidFill>
              </a:rPr>
              <a:t> &amp; Xu, </a:t>
            </a:r>
            <a:r>
              <a:rPr lang="en-US" altLang="ko-KR" sz="800" dirty="0" err="1">
                <a:solidFill>
                  <a:schemeClr val="accent5"/>
                </a:solidFill>
              </a:rPr>
              <a:t>Shugong</a:t>
            </a:r>
            <a:r>
              <a:rPr lang="en-US" altLang="ko-KR" sz="800" dirty="0">
                <a:solidFill>
                  <a:schemeClr val="accent5"/>
                </a:solidFill>
              </a:rPr>
              <a:t> &amp; Cao, Shan &amp; Lau, Vincent. (2019). Robust Sub-Meter Level Indoor Localization - A Logistic Regression Approach. 1-6. 10.1109/ICC.2019.8761091. 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69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H.</a:t>
            </a:r>
            <a:r>
              <a:rPr lang="ko-KR" altLang="en-US" sz="1800" dirty="0"/>
              <a:t> </a:t>
            </a:r>
            <a:r>
              <a:rPr lang="en-US" altLang="ko-KR" sz="1800" dirty="0"/>
              <a:t>Chen et. al, </a:t>
            </a:r>
            <a:r>
              <a:rPr lang="en-US" altLang="ko-KR" sz="1800" dirty="0" err="1"/>
              <a:t>arXiv</a:t>
            </a:r>
            <a:r>
              <a:rPr lang="en-US" altLang="ko-KR" sz="1800" dirty="0"/>
              <a:t>, 2022(Cont.)</a:t>
            </a:r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병목구간 분석 </a:t>
            </a:r>
            <a:endParaRPr lang="en-US" altLang="ko-KR" sz="1400" dirty="0"/>
          </a:p>
          <a:p>
            <a:r>
              <a:rPr lang="ko-KR" altLang="en-US" sz="1800" dirty="0"/>
              <a:t>배치 크기에 따른 병목발생</a:t>
            </a:r>
            <a:endParaRPr lang="en-US" altLang="ko-KR" sz="1800" dirty="0"/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배치크기가 작을 경우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대부분의 </a:t>
            </a:r>
            <a:r>
              <a:rPr lang="en-US" altLang="ko-KR" sz="1400" dirty="0">
                <a:solidFill>
                  <a:schemeClr val="tx2"/>
                </a:solidFill>
              </a:rPr>
              <a:t>GPU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kernel</a:t>
            </a:r>
            <a:r>
              <a:rPr lang="ko-KR" altLang="en-US" sz="1400" dirty="0">
                <a:solidFill>
                  <a:schemeClr val="tx2"/>
                </a:solidFill>
              </a:rPr>
              <a:t>이 </a:t>
            </a:r>
            <a:r>
              <a:rPr lang="en-US" altLang="ko-KR" sz="1400" dirty="0">
                <a:solidFill>
                  <a:schemeClr val="tx2"/>
                </a:solidFill>
              </a:rPr>
              <a:t>saturation</a:t>
            </a:r>
            <a:r>
              <a:rPr lang="ko-KR" altLang="en-US" sz="1400" dirty="0">
                <a:solidFill>
                  <a:schemeClr val="tx2"/>
                </a:solidFill>
              </a:rPr>
              <a:t>되지 않음 →  </a:t>
            </a:r>
            <a:r>
              <a:rPr lang="en-US" altLang="ko-KR" sz="1400" dirty="0">
                <a:solidFill>
                  <a:schemeClr val="tx2"/>
                </a:solidFill>
              </a:rPr>
              <a:t>GPU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idle</a:t>
            </a:r>
          </a:p>
          <a:p>
            <a:pPr lvl="1"/>
            <a:r>
              <a:rPr lang="ko-KR" altLang="en-US" sz="1400" dirty="0">
                <a:solidFill>
                  <a:schemeClr val="tx2"/>
                </a:solidFill>
              </a:rPr>
              <a:t>배치크기가 클 경우</a:t>
            </a:r>
            <a:r>
              <a:rPr lang="en-US" altLang="ko-KR" sz="1400" dirty="0">
                <a:solidFill>
                  <a:schemeClr val="tx2"/>
                </a:solidFill>
              </a:rPr>
              <a:t>, GPU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kernel</a:t>
            </a:r>
            <a:r>
              <a:rPr lang="ko-KR" altLang="en-US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>
                <a:solidFill>
                  <a:schemeClr val="tx2"/>
                </a:solidFill>
              </a:rPr>
              <a:t>busy </a:t>
            </a:r>
            <a:r>
              <a:rPr lang="ko-KR" altLang="en-US" sz="1400" dirty="0">
                <a:solidFill>
                  <a:schemeClr val="tx2"/>
                </a:solidFill>
              </a:rPr>
              <a:t>→  </a:t>
            </a:r>
            <a:r>
              <a:rPr lang="en-US" altLang="ko-KR" sz="1400" dirty="0">
                <a:solidFill>
                  <a:schemeClr val="tx2"/>
                </a:solidFill>
              </a:rPr>
              <a:t>CPU idle</a:t>
            </a:r>
            <a:endParaRPr lang="en-US" altLang="ko-KR" sz="1400" dirty="0"/>
          </a:p>
          <a:p>
            <a:r>
              <a:rPr lang="en-US" altLang="ko-KR" sz="1800" dirty="0"/>
              <a:t>CPU-GPU  </a:t>
            </a:r>
            <a:r>
              <a:rPr lang="ko-KR" altLang="en-US" sz="1800" dirty="0"/>
              <a:t>데이터 전송에 따른 병목발생</a:t>
            </a:r>
            <a:endParaRPr lang="en-US" altLang="ko-KR" sz="1800" dirty="0"/>
          </a:p>
          <a:p>
            <a:pPr lvl="1"/>
            <a:r>
              <a:rPr lang="en-US" altLang="ko-KR" sz="1400" dirty="0"/>
              <a:t>CPU-GPU</a:t>
            </a:r>
            <a:r>
              <a:rPr lang="ko-KR" altLang="en-US" sz="1400" dirty="0"/>
              <a:t> 데이터 전송 횟수가 많을수록</a:t>
            </a:r>
            <a:r>
              <a:rPr lang="en-US" altLang="ko-KR" sz="1400" dirty="0"/>
              <a:t>, </a:t>
            </a:r>
            <a:r>
              <a:rPr lang="ko-KR" altLang="en-US" sz="1400" dirty="0"/>
              <a:t>전송데이터가 클수록  전송대기로 인한 오버헤드 증가 </a:t>
            </a:r>
            <a:endParaRPr lang="en-US" altLang="ko-KR" sz="1400" dirty="0"/>
          </a:p>
          <a:p>
            <a:pPr lvl="1"/>
            <a:r>
              <a:rPr lang="en-US" altLang="ko-KR" sz="1400" dirty="0"/>
              <a:t>https://slideplayer.com/slide/14248280/</a:t>
            </a:r>
          </a:p>
          <a:p>
            <a:pPr marL="347400" lvl="1" indent="0">
              <a:buNone/>
            </a:pPr>
            <a:endParaRPr lang="en-US" altLang="ko-KR" sz="1400" dirty="0"/>
          </a:p>
          <a:p>
            <a:pPr lvl="1"/>
            <a:endParaRPr lang="en-US" altLang="ko-KR" sz="1400" dirty="0">
              <a:solidFill>
                <a:schemeClr val="tx2"/>
              </a:solidFill>
            </a:endParaRPr>
          </a:p>
          <a:p>
            <a:pPr lvl="1"/>
            <a:endParaRPr lang="en-US" altLang="ko-KR" sz="1400" dirty="0"/>
          </a:p>
          <a:p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7596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딥러닝에서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GPU-CPU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분석연구 조사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GPU warm-up Overhead</a:t>
            </a:r>
          </a:p>
          <a:p>
            <a:pPr lvl="1"/>
            <a:r>
              <a:rPr lang="en-US" altLang="ko-KR" sz="1400" dirty="0"/>
              <a:t>CUDA</a:t>
            </a:r>
            <a:r>
              <a:rPr lang="ko-KR" altLang="en-US" sz="1400" dirty="0"/>
              <a:t>는  </a:t>
            </a:r>
            <a:r>
              <a:rPr lang="en-US" altLang="ko-KR" sz="1400" dirty="0"/>
              <a:t>GPU </a:t>
            </a:r>
            <a:r>
              <a:rPr lang="ko-KR" altLang="en-US" sz="1400" dirty="0"/>
              <a:t>병렬처리를 사용하기 위해 </a:t>
            </a:r>
            <a:r>
              <a:rPr lang="en-US" altLang="ko-KR" sz="1400" dirty="0"/>
              <a:t>runtime</a:t>
            </a:r>
            <a:r>
              <a:rPr lang="ko-KR" altLang="en-US" sz="1400" dirty="0"/>
              <a:t>에서 </a:t>
            </a:r>
            <a:r>
              <a:rPr lang="en-US" altLang="ko-KR" sz="1400" dirty="0"/>
              <a:t>warm-up </a:t>
            </a:r>
            <a:r>
              <a:rPr lang="ko-KR" altLang="en-US" sz="1400" dirty="0"/>
              <a:t>오버헤드가 존재</a:t>
            </a:r>
            <a:endParaRPr lang="en-US" altLang="ko-KR" sz="1400" dirty="0"/>
          </a:p>
          <a:p>
            <a:pPr lvl="1"/>
            <a:r>
              <a:rPr lang="en-US" altLang="ko-KR" sz="1400" dirty="0"/>
              <a:t>Warm-up </a:t>
            </a:r>
            <a:r>
              <a:rPr lang="ko-KR" altLang="en-US" sz="1400" dirty="0"/>
              <a:t>오버헤드는 </a:t>
            </a:r>
            <a:r>
              <a:rPr lang="en-US" altLang="ko-KR" sz="1400" dirty="0"/>
              <a:t>2</a:t>
            </a:r>
            <a:r>
              <a:rPr lang="ko-KR" altLang="en-US" sz="1400" dirty="0"/>
              <a:t>가지 부분이 존재함 </a:t>
            </a:r>
            <a:endParaRPr lang="en-US" altLang="ko-KR" sz="1400" dirty="0"/>
          </a:p>
          <a:p>
            <a:r>
              <a:rPr lang="en-US" altLang="ko-KR" sz="1800" dirty="0"/>
              <a:t>Model</a:t>
            </a:r>
            <a:r>
              <a:rPr lang="ko-KR" altLang="en-US" sz="1800" dirty="0"/>
              <a:t> </a:t>
            </a:r>
            <a:r>
              <a:rPr lang="en-US" altLang="ko-KR" sz="1800" dirty="0"/>
              <a:t>initialization</a:t>
            </a:r>
          </a:p>
          <a:p>
            <a:pPr lvl="1"/>
            <a:r>
              <a:rPr lang="en-US" altLang="ko-KR" sz="1400" dirty="0"/>
              <a:t>GPU </a:t>
            </a:r>
            <a:r>
              <a:rPr lang="ko-KR" altLang="en-US" sz="1400" dirty="0"/>
              <a:t>메모리 할당</a:t>
            </a:r>
            <a:r>
              <a:rPr lang="en-US" altLang="ko-KR" sz="1400" dirty="0"/>
              <a:t>, </a:t>
            </a:r>
            <a:r>
              <a:rPr lang="ko-KR" altLang="en-US" sz="1400" dirty="0"/>
              <a:t> </a:t>
            </a:r>
            <a:r>
              <a:rPr lang="en-US" altLang="ko-KR" sz="1400" dirty="0"/>
              <a:t>CPU to GPU </a:t>
            </a:r>
            <a:r>
              <a:rPr lang="ko-KR" altLang="en-US" sz="1400" dirty="0"/>
              <a:t>모델 가중치 전송</a:t>
            </a:r>
            <a:r>
              <a:rPr lang="en-US" altLang="ko-KR" sz="1400" dirty="0"/>
              <a:t>, </a:t>
            </a:r>
            <a:r>
              <a:rPr lang="en-US" altLang="ko-KR" sz="1400" dirty="0">
                <a:latin typeface="Consolas" panose="020B0609020204030204" pitchFamily="49" charset="0"/>
              </a:rPr>
              <a:t>Dataflow graph </a:t>
            </a:r>
            <a:r>
              <a:rPr lang="ko-KR" altLang="en-US" sz="1400" dirty="0">
                <a:latin typeface="Consolas" panose="020B0609020204030204" pitchFamily="49" charset="0"/>
              </a:rPr>
              <a:t>생성</a:t>
            </a:r>
            <a:endParaRPr lang="en-US" altLang="ko-KR" sz="1400" dirty="0"/>
          </a:p>
          <a:p>
            <a:pPr lvl="1"/>
            <a:r>
              <a:rPr lang="en-US" altLang="ko-KR" sz="1400" dirty="0"/>
              <a:t>CUDA</a:t>
            </a:r>
            <a:r>
              <a:rPr lang="en-US" altLang="ko-KR" sz="1400" b="1" dirty="0"/>
              <a:t> </a:t>
            </a:r>
            <a:r>
              <a:rPr lang="en-US" altLang="ko-KR" sz="1400" dirty="0"/>
              <a:t>runtime</a:t>
            </a:r>
            <a:r>
              <a:rPr lang="ko-KR" altLang="en-US" sz="1400" dirty="0"/>
              <a:t>에서</a:t>
            </a:r>
            <a:r>
              <a:rPr lang="ko-KR" altLang="en-US" sz="1400" b="1" i="1" dirty="0">
                <a:latin typeface="Consolas" panose="020B0609020204030204" pitchFamily="49" charset="0"/>
              </a:rPr>
              <a:t> 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cudaStreamCapturing</a:t>
            </a:r>
            <a:r>
              <a:rPr lang="en-US" altLang="ko-KR" sz="1400" b="1" i="1" dirty="0">
                <a:latin typeface="Consolas" panose="020B0609020204030204" pitchFamily="49" charset="0"/>
              </a:rPr>
              <a:t>()</a:t>
            </a:r>
            <a:r>
              <a:rPr lang="ko-KR" altLang="en-US" sz="1400" dirty="0">
                <a:latin typeface="Consolas" panose="020B0609020204030204" pitchFamily="49" charset="0"/>
              </a:rPr>
              <a:t>실행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800" dirty="0"/>
              <a:t>GPU</a:t>
            </a:r>
            <a:r>
              <a:rPr lang="ko-KR" altLang="en-US" sz="1800" dirty="0"/>
              <a:t> </a:t>
            </a:r>
            <a:r>
              <a:rPr lang="en-US" altLang="ko-KR" sz="1800" dirty="0"/>
              <a:t>lazy initialization</a:t>
            </a:r>
          </a:p>
          <a:p>
            <a:pPr lvl="1"/>
            <a:r>
              <a:rPr lang="en-US" altLang="ko-KR" sz="1400" dirty="0"/>
              <a:t>CUDA API </a:t>
            </a:r>
            <a:r>
              <a:rPr lang="ko-KR" altLang="en-US" sz="1400" dirty="0"/>
              <a:t>호출 시 </a:t>
            </a:r>
            <a:r>
              <a:rPr lang="en-US" altLang="ko-KR" sz="1400" dirty="0"/>
              <a:t>Context*</a:t>
            </a:r>
            <a:r>
              <a:rPr lang="ko-KR" altLang="en-US" sz="1400" dirty="0"/>
              <a:t> 초기화 수행</a:t>
            </a:r>
            <a:endParaRPr lang="en-US" altLang="ko-KR" sz="1400" dirty="0"/>
          </a:p>
          <a:p>
            <a:pPr lvl="1"/>
            <a:r>
              <a:rPr lang="en-US" altLang="ko-KR" sz="1400" dirty="0"/>
              <a:t>CUDA</a:t>
            </a:r>
            <a:r>
              <a:rPr lang="en-US" altLang="ko-KR" sz="1400" b="1" dirty="0"/>
              <a:t> </a:t>
            </a:r>
            <a:r>
              <a:rPr lang="en-US" altLang="ko-KR" sz="1400" dirty="0" err="1"/>
              <a:t>runtim</a:t>
            </a:r>
            <a:r>
              <a:rPr lang="ko-KR" altLang="en-US" sz="1400" dirty="0"/>
              <a:t>에서</a:t>
            </a:r>
            <a:r>
              <a:rPr lang="ko-KR" altLang="en-US" sz="1400" b="1" i="1" dirty="0">
                <a:latin typeface="Consolas" panose="020B0609020204030204" pitchFamily="49" charset="0"/>
              </a:rPr>
              <a:t> 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cudaFree</a:t>
            </a:r>
            <a:r>
              <a:rPr lang="en-US" altLang="ko-KR" sz="1400" b="1" i="1" dirty="0">
                <a:latin typeface="Consolas" panose="020B0609020204030204" pitchFamily="49" charset="0"/>
              </a:rPr>
              <a:t>()</a:t>
            </a:r>
            <a:r>
              <a:rPr lang="ko-KR" altLang="en-US" sz="1400" dirty="0">
                <a:latin typeface="Consolas" panose="020B0609020204030204" pitchFamily="49" charset="0"/>
              </a:rPr>
              <a:t>실행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>
              <a:solidFill>
                <a:schemeClr val="tx2"/>
              </a:solidFill>
            </a:endParaRPr>
          </a:p>
          <a:p>
            <a:pPr lvl="1"/>
            <a:endParaRPr lang="en-US" altLang="ko-KR" sz="1400" dirty="0"/>
          </a:p>
          <a:p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974CFA-4FEA-466F-11A4-135AA614657B}"/>
              </a:ext>
            </a:extLst>
          </p:cNvPr>
          <p:cNvGrpSpPr/>
          <p:nvPr/>
        </p:nvGrpSpPr>
        <p:grpSpPr>
          <a:xfrm>
            <a:off x="358138" y="3163623"/>
            <a:ext cx="12192000" cy="2768812"/>
            <a:chOff x="-11430" y="3713419"/>
            <a:chExt cx="12192000" cy="27688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9223FF-A5CF-1C3F-24C8-59EF51C16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430" y="3713419"/>
              <a:ext cx="12192000" cy="27688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C82BE3-6EB7-CBB8-B989-EBDAC95FE926}"/>
                </a:ext>
              </a:extLst>
            </p:cNvPr>
            <p:cNvSpPr/>
            <p:nvPr/>
          </p:nvSpPr>
          <p:spPr>
            <a:xfrm>
              <a:off x="2352675" y="4533160"/>
              <a:ext cx="847725" cy="1912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DA609E-CABB-EB50-A997-2560691EE7E9}"/>
                </a:ext>
              </a:extLst>
            </p:cNvPr>
            <p:cNvSpPr/>
            <p:nvPr/>
          </p:nvSpPr>
          <p:spPr>
            <a:xfrm>
              <a:off x="9415462" y="4341920"/>
              <a:ext cx="2690813" cy="1912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52AA14-E342-B5EE-7E60-09E8756C045B}"/>
              </a:ext>
            </a:extLst>
          </p:cNvPr>
          <p:cNvSpPr txBox="1"/>
          <p:nvPr/>
        </p:nvSpPr>
        <p:spPr>
          <a:xfrm>
            <a:off x="133350" y="5840784"/>
            <a:ext cx="1071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>
                <a:solidFill>
                  <a:schemeClr val="accent5"/>
                </a:solidFill>
              </a:rPr>
              <a:t>* Context: GPU </a:t>
            </a:r>
            <a:r>
              <a:rPr lang="ko-KR" altLang="en-US" sz="1200" i="1" dirty="0">
                <a:solidFill>
                  <a:schemeClr val="accent5"/>
                </a:solidFill>
              </a:rPr>
              <a:t>메모리 할당</a:t>
            </a:r>
            <a:r>
              <a:rPr lang="en-US" altLang="ko-KR" sz="1200" i="1" dirty="0">
                <a:solidFill>
                  <a:schemeClr val="accent5"/>
                </a:solidFill>
              </a:rPr>
              <a:t> </a:t>
            </a:r>
            <a:r>
              <a:rPr lang="ko-KR" altLang="en-US" sz="1200" i="1" dirty="0">
                <a:solidFill>
                  <a:schemeClr val="accent5"/>
                </a:solidFill>
              </a:rPr>
              <a:t>리스트</a:t>
            </a:r>
            <a:r>
              <a:rPr lang="en-US" altLang="ko-KR" sz="1200" i="1" dirty="0">
                <a:solidFill>
                  <a:schemeClr val="accent5"/>
                </a:solidFill>
              </a:rPr>
              <a:t>, </a:t>
            </a:r>
            <a:r>
              <a:rPr lang="ko-KR" altLang="en-US" sz="1200" i="1" dirty="0">
                <a:solidFill>
                  <a:schemeClr val="accent5"/>
                </a:solidFill>
              </a:rPr>
              <a:t>데이터</a:t>
            </a:r>
            <a:r>
              <a:rPr lang="en-US" altLang="ko-KR" sz="1200" i="1" dirty="0">
                <a:solidFill>
                  <a:schemeClr val="accent5"/>
                </a:solidFill>
              </a:rPr>
              <a:t>, </a:t>
            </a:r>
            <a:r>
              <a:rPr lang="ko-KR" altLang="en-US" sz="1200" i="1" dirty="0">
                <a:solidFill>
                  <a:schemeClr val="accent5"/>
                </a:solidFill>
              </a:rPr>
              <a:t>실행코드에 대한 정보에 대한 내용을 포함한  인스턴스</a:t>
            </a:r>
            <a:r>
              <a:rPr lang="en-US" altLang="ko-KR" sz="1200" i="1" dirty="0">
                <a:solidFill>
                  <a:schemeClr val="accent5"/>
                </a:solidFill>
              </a:rPr>
              <a:t>, </a:t>
            </a:r>
            <a:r>
              <a:rPr lang="ko-KR" altLang="en-US" sz="1200" i="1" dirty="0">
                <a:solidFill>
                  <a:schemeClr val="accent5"/>
                </a:solidFill>
              </a:rPr>
              <a:t>프로세스와  의미가 대응됨 </a:t>
            </a:r>
            <a:r>
              <a:rPr lang="en-US" altLang="ko-KR" sz="1200" i="1" dirty="0">
                <a:solidFill>
                  <a:schemeClr val="accent5"/>
                </a:solidFill>
              </a:rPr>
              <a:t>, CUDA RUNTIME </a:t>
            </a:r>
            <a:r>
              <a:rPr lang="ko-KR" altLang="en-US" sz="1200" i="1" dirty="0">
                <a:solidFill>
                  <a:schemeClr val="accent5"/>
                </a:solidFill>
              </a:rPr>
              <a:t>이 사용함</a:t>
            </a:r>
            <a:endParaRPr lang="en-US" altLang="ko-KR" sz="1200" i="1" dirty="0">
              <a:solidFill>
                <a:schemeClr val="accent5"/>
              </a:solidFill>
            </a:endParaRPr>
          </a:p>
          <a:p>
            <a:r>
              <a:rPr lang="en-US" altLang="ko-KR" sz="1200" i="1" dirty="0">
                <a:solidFill>
                  <a:schemeClr val="accent5"/>
                </a:solidFill>
              </a:rPr>
              <a:t>  https://docs.nvidia.com/cuda/cuda-driver-api/group__CUDA__CTX.html#group__CUDA__CTX_1g65dc0012348bc84810e2103a40d8e2cf</a:t>
            </a:r>
            <a:endParaRPr lang="ko-KR" altLang="en-US" sz="12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470E9-7B25-D442-907D-F7749FC5C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25565"/>
            <a:ext cx="11757660" cy="5146052"/>
          </a:xfrm>
        </p:spPr>
        <p:txBody>
          <a:bodyPr>
            <a:normAutofit/>
          </a:bodyPr>
          <a:lstStyle/>
          <a:p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418A25-B9EA-5FCF-0AAB-8F937B77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" y="998946"/>
            <a:ext cx="774490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47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>
                <a:hlinkClick r:id="rId3"/>
              </a:rPr>
              <a:t>https://pytorch.org/blog/a-tour-of-pytorch-internals-1/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https://junha1125.github.io/blog/pytorch-docker-git/2020-12-25-Pytorch_internal/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https://github.com/pytorch/pytorch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https://yoonchang.tistory.com/39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https://yoonchang.tistory.com/32</a:t>
            </a:r>
            <a:endParaRPr lang="en-US" altLang="ko-KR" sz="1600" dirty="0"/>
          </a:p>
          <a:p>
            <a:r>
              <a:rPr lang="en-US" altLang="ko-KR" sz="1600" dirty="0">
                <a:hlinkClick r:id="rId8"/>
              </a:rPr>
              <a:t>https://blog.hanlee.io/2018/under-the-c-2</a:t>
            </a:r>
            <a:endParaRPr lang="en-US" altLang="ko-KR" sz="1600" dirty="0"/>
          </a:p>
          <a:p>
            <a:r>
              <a:rPr lang="en-US" altLang="ko-KR" sz="1600" dirty="0">
                <a:hlinkClick r:id="rId9"/>
              </a:rPr>
              <a:t>https://github.com/pytorch/pytorch/wiki/CUDA-basics</a:t>
            </a:r>
            <a:endParaRPr lang="en-US" altLang="ko-KR" sz="1600" dirty="0"/>
          </a:p>
          <a:p>
            <a:r>
              <a:rPr lang="en-US" altLang="ko-KR" sz="1600" dirty="0">
                <a:hlinkClick r:id="rId10"/>
              </a:rPr>
              <a:t>https://github.com/pytorch/pytorch/blob/master/aten/src/ATen/native/README.md</a:t>
            </a:r>
            <a:endParaRPr lang="en-US" altLang="ko-KR" sz="1600" dirty="0"/>
          </a:p>
          <a:p>
            <a:r>
              <a:rPr lang="en-US" altLang="ko-KR" sz="1600" dirty="0">
                <a:hlinkClick r:id="rId11"/>
              </a:rPr>
              <a:t>https://raw.githubusercontent.com/wiki/pytorch/pytorch/images/pytorch_wiki_dataflow_interface_diagram.png</a:t>
            </a:r>
            <a:endParaRPr lang="en-US" altLang="ko-KR" sz="1600" dirty="0"/>
          </a:p>
          <a:p>
            <a:r>
              <a:rPr lang="en-US" altLang="ko-KR" sz="1600" dirty="0">
                <a:hlinkClick r:id="rId12"/>
              </a:rPr>
              <a:t>https://proceedings.neurips.cc/paper/2019/file/bdbca288fee7f92f2bfa9f7012727740-Paper.pdf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4397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>
                <a:hlinkClick r:id="rId3"/>
              </a:rPr>
              <a:t>https://pytorch.org/blog/a-tour-of-pytorch-internals-1/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https://junha1125.github.io/blog/pytorch-docker-git/2020-12-25-Pytorch_internal/</a:t>
            </a:r>
            <a:endParaRPr lang="en-US" altLang="ko-KR" sz="1600" dirty="0"/>
          </a:p>
          <a:p>
            <a:r>
              <a:rPr lang="en-US" altLang="ko-KR" sz="1600" dirty="0">
                <a:hlinkClick r:id="rId5"/>
              </a:rPr>
              <a:t>https://github.com/pytorch/pytorch</a:t>
            </a:r>
            <a:endParaRPr lang="en-US" altLang="ko-KR" sz="1600" dirty="0"/>
          </a:p>
          <a:p>
            <a:r>
              <a:rPr lang="en-US" altLang="ko-KR" sz="1600" dirty="0">
                <a:hlinkClick r:id="rId6"/>
              </a:rPr>
              <a:t>https://yoonchang.tistory.com/39</a:t>
            </a:r>
            <a:endParaRPr lang="en-US" altLang="ko-KR" sz="1600" dirty="0"/>
          </a:p>
          <a:p>
            <a:r>
              <a:rPr lang="en-US" altLang="ko-KR" sz="1600" dirty="0">
                <a:hlinkClick r:id="rId7"/>
              </a:rPr>
              <a:t>https://yoonchang.tistory.com/32</a:t>
            </a:r>
            <a:endParaRPr lang="en-US" altLang="ko-KR" sz="1600" dirty="0"/>
          </a:p>
          <a:p>
            <a:r>
              <a:rPr lang="en-US" altLang="ko-KR" sz="1600" dirty="0">
                <a:hlinkClick r:id="rId8"/>
              </a:rPr>
              <a:t>https://blog.hanlee.io/2018/under-the-c-2</a:t>
            </a:r>
            <a:endParaRPr lang="en-US" altLang="ko-KR" sz="1600" dirty="0"/>
          </a:p>
          <a:p>
            <a:r>
              <a:rPr lang="en-US" altLang="ko-KR" sz="1600" dirty="0">
                <a:hlinkClick r:id="rId9"/>
              </a:rPr>
              <a:t>https://github.com/pytorch/pytorch/wiki/CUDA-basics</a:t>
            </a:r>
            <a:endParaRPr lang="en-US" altLang="ko-KR" sz="1600" dirty="0"/>
          </a:p>
          <a:p>
            <a:r>
              <a:rPr lang="en-US" altLang="ko-KR" sz="1600" dirty="0">
                <a:hlinkClick r:id="rId10"/>
              </a:rPr>
              <a:t>https://github.com/pytorch/pytorch/blob/master/aten/src/ATen/native/README.md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CBA17C-96F1-BCCB-188F-2DE67D0BC7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866127"/>
            <a:ext cx="11641175" cy="5534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353D26-B600-1326-48EC-0B4BC00AB2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041" y="1708797"/>
            <a:ext cx="6039693" cy="2905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9B4EE1-C972-B6C9-DD05-4FD497DAB6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2804" y="2937988"/>
            <a:ext cx="5172797" cy="3048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6601A3-8BF4-EDAD-ED2D-1882CDED2D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1354" y="3535363"/>
            <a:ext cx="872611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4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소스코드 설명</a:t>
            </a:r>
            <a:r>
              <a:rPr lang="en-US" altLang="ko-KR" sz="1600" dirty="0"/>
              <a:t>, </a:t>
            </a:r>
            <a:r>
              <a:rPr lang="ko-KR" altLang="en-US" sz="1600" dirty="0"/>
              <a:t>변경사항 </a:t>
            </a:r>
            <a:r>
              <a:rPr lang="ko-KR" altLang="en-US" sz="1600" dirty="0" err="1"/>
              <a:t>메일링</a:t>
            </a:r>
            <a:r>
              <a:rPr lang="ko-KR" altLang="en-US" sz="1600" dirty="0"/>
              <a:t> 리스트</a:t>
            </a:r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3B00D-1E76-5F02-D544-103F326C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46" y="2275938"/>
            <a:ext cx="7582958" cy="3858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970EC4-315F-7984-4B40-20A7A6EA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934" y="704312"/>
            <a:ext cx="6839552" cy="22572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A726E5-1867-CFB6-9BB4-4F3CA82068BC}"/>
              </a:ext>
            </a:extLst>
          </p:cNvPr>
          <p:cNvSpPr/>
          <p:nvPr/>
        </p:nvSpPr>
        <p:spPr>
          <a:xfrm>
            <a:off x="3198495" y="2909619"/>
            <a:ext cx="3926205" cy="22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1A9A5-5106-69CA-C241-D24B8A862949}"/>
              </a:ext>
            </a:extLst>
          </p:cNvPr>
          <p:cNvCxnSpPr>
            <a:cxnSpLocks/>
          </p:cNvCxnSpPr>
          <p:nvPr/>
        </p:nvCxnSpPr>
        <p:spPr>
          <a:xfrm flipV="1">
            <a:off x="7205795" y="1143000"/>
            <a:ext cx="1071430" cy="17666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4E9DE-C270-CA82-FE50-410B50A6778B}"/>
              </a:ext>
            </a:extLst>
          </p:cNvPr>
          <p:cNvSpPr/>
          <p:nvPr/>
        </p:nvSpPr>
        <p:spPr>
          <a:xfrm>
            <a:off x="4927934" y="728126"/>
            <a:ext cx="6940216" cy="414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96091D-0780-B6B6-40FC-2BE6FE28B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068" y="3896485"/>
            <a:ext cx="7554379" cy="193384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DCC67C-81AF-1BCF-E5E4-A6AACE0FD348}"/>
              </a:ext>
            </a:extLst>
          </p:cNvPr>
          <p:cNvCxnSpPr>
            <a:cxnSpLocks/>
          </p:cNvCxnSpPr>
          <p:nvPr/>
        </p:nvCxnSpPr>
        <p:spPr>
          <a:xfrm flipH="1">
            <a:off x="6669784" y="1203961"/>
            <a:ext cx="2389347" cy="3237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4DF4D3-1BC0-DD64-13E8-17496DC1DBD9}"/>
              </a:ext>
            </a:extLst>
          </p:cNvPr>
          <p:cNvSpPr/>
          <p:nvPr/>
        </p:nvSpPr>
        <p:spPr>
          <a:xfrm>
            <a:off x="3654592" y="4582062"/>
            <a:ext cx="2641433" cy="20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583391-B1D9-D620-961A-F9F9F9007F76}"/>
              </a:ext>
            </a:extLst>
          </p:cNvPr>
          <p:cNvSpPr txBox="1"/>
          <p:nvPr/>
        </p:nvSpPr>
        <p:spPr>
          <a:xfrm>
            <a:off x="6296025" y="4850460"/>
            <a:ext cx="313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18</a:t>
            </a:r>
            <a:r>
              <a:rPr lang="ko-KR" altLang="en-US" sz="1600" b="1" dirty="0">
                <a:solidFill>
                  <a:srgbClr val="FF0000"/>
                </a:solidFill>
              </a:rPr>
              <a:t>년도 당시 대규모 </a:t>
            </a:r>
            <a:r>
              <a:rPr lang="ko-KR" altLang="en-US" sz="1600" b="1" dirty="0" err="1">
                <a:solidFill>
                  <a:srgbClr val="FF0000"/>
                </a:solidFill>
              </a:rPr>
              <a:t>리팩토링</a:t>
            </a:r>
            <a:r>
              <a:rPr lang="ko-KR" altLang="en-US" sz="1600" b="1" dirty="0">
                <a:solidFill>
                  <a:srgbClr val="FF0000"/>
                </a:solidFill>
              </a:rPr>
              <a:t> 중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3D0F1E-2239-D7CC-32EC-85BE83072903}"/>
              </a:ext>
            </a:extLst>
          </p:cNvPr>
          <p:cNvSpPr txBox="1"/>
          <p:nvPr/>
        </p:nvSpPr>
        <p:spPr>
          <a:xfrm>
            <a:off x="2848702" y="3287419"/>
            <a:ext cx="6143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1" dirty="0">
                <a:solidFill>
                  <a:srgbClr val="FF0000"/>
                </a:solidFill>
              </a:rPr>
              <a:t>THP </a:t>
            </a:r>
            <a:r>
              <a:rPr lang="ko-KR" altLang="en-US" sz="1400" b="1" dirty="0">
                <a:solidFill>
                  <a:srgbClr val="FF0000"/>
                </a:solidFill>
              </a:rPr>
              <a:t>오브젝트를 정의한 부분을 찾을 수 없음 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2D2475-A3F4-83AF-F7E3-239CEF6CC2A1}"/>
              </a:ext>
            </a:extLst>
          </p:cNvPr>
          <p:cNvSpPr txBox="1"/>
          <p:nvPr/>
        </p:nvSpPr>
        <p:spPr>
          <a:xfrm>
            <a:off x="6296025" y="1527794"/>
            <a:ext cx="6143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sz="1400" b="1" dirty="0">
                <a:solidFill>
                  <a:srgbClr val="FF0000"/>
                </a:solidFill>
              </a:rPr>
              <a:t>이 부분 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76824-3A01-6889-FEC4-1482644C7A7E}"/>
              </a:ext>
            </a:extLst>
          </p:cNvPr>
          <p:cNvSpPr/>
          <p:nvPr/>
        </p:nvSpPr>
        <p:spPr>
          <a:xfrm>
            <a:off x="9611340" y="3146442"/>
            <a:ext cx="1995505" cy="26003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Program flow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A264527-6794-9764-03F2-5F9500FC64D9}"/>
              </a:ext>
            </a:extLst>
          </p:cNvPr>
          <p:cNvSpPr/>
          <p:nvPr/>
        </p:nvSpPr>
        <p:spPr>
          <a:xfrm>
            <a:off x="6611829" y="3146442"/>
            <a:ext cx="1995505" cy="26003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9BEEB0-BAB8-D325-FEF6-1F7275D19F05}"/>
              </a:ext>
            </a:extLst>
          </p:cNvPr>
          <p:cNvSpPr/>
          <p:nvPr/>
        </p:nvSpPr>
        <p:spPr>
          <a:xfrm>
            <a:off x="9790064" y="3358983"/>
            <a:ext cx="1635760" cy="83161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GPU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C7AF89C-219C-D2D7-D24A-700BB02A238A}"/>
              </a:ext>
            </a:extLst>
          </p:cNvPr>
          <p:cNvSpPr/>
          <p:nvPr/>
        </p:nvSpPr>
        <p:spPr>
          <a:xfrm>
            <a:off x="9790064" y="4798482"/>
            <a:ext cx="1635760" cy="60967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Device Memory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화살표: 위쪽/아래쪽 65">
            <a:extLst>
              <a:ext uri="{FF2B5EF4-FFF2-40B4-BE49-F238E27FC236}">
                <a16:creationId xmlns:a16="http://schemas.microsoft.com/office/drawing/2014/main" id="{A05653C3-3C2E-150C-BDD6-56938626A054}"/>
              </a:ext>
            </a:extLst>
          </p:cNvPr>
          <p:cNvSpPr/>
          <p:nvPr/>
        </p:nvSpPr>
        <p:spPr>
          <a:xfrm>
            <a:off x="7437363" y="4229871"/>
            <a:ext cx="350440" cy="564015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13E8EF-5E2B-BB44-3EB5-69ABB760F062}"/>
              </a:ext>
            </a:extLst>
          </p:cNvPr>
          <p:cNvSpPr/>
          <p:nvPr/>
        </p:nvSpPr>
        <p:spPr>
          <a:xfrm>
            <a:off x="6777378" y="3376256"/>
            <a:ext cx="1650579" cy="820788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CPU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4381B02-8FFF-F2A9-6578-D62218A8645A}"/>
              </a:ext>
            </a:extLst>
          </p:cNvPr>
          <p:cNvSpPr/>
          <p:nvPr/>
        </p:nvSpPr>
        <p:spPr>
          <a:xfrm>
            <a:off x="1622156" y="2511565"/>
            <a:ext cx="2461923" cy="34193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D3DE003-59B0-9FDB-E093-E6F33A6C2439}"/>
              </a:ext>
            </a:extLst>
          </p:cNvPr>
          <p:cNvGrpSpPr/>
          <p:nvPr/>
        </p:nvGrpSpPr>
        <p:grpSpPr>
          <a:xfrm>
            <a:off x="328420" y="2162872"/>
            <a:ext cx="5481594" cy="3768040"/>
            <a:chOff x="614405" y="1494562"/>
            <a:chExt cx="5855257" cy="450718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21A915-0DA5-3D1F-977F-39F5164E02E4}"/>
                </a:ext>
              </a:extLst>
            </p:cNvPr>
            <p:cNvSpPr/>
            <p:nvPr/>
          </p:nvSpPr>
          <p:spPr>
            <a:xfrm>
              <a:off x="2103797" y="2711394"/>
              <a:ext cx="60960" cy="411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9A2E5F-219A-8F94-BAE7-2687617E7F00}"/>
                </a:ext>
              </a:extLst>
            </p:cNvPr>
            <p:cNvSpPr/>
            <p:nvPr/>
          </p:nvSpPr>
          <p:spPr>
            <a:xfrm>
              <a:off x="3333157" y="3221933"/>
              <a:ext cx="1211579" cy="7879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22F915-5979-BD40-A2FC-5AB511253ABA}"/>
                </a:ext>
              </a:extLst>
            </p:cNvPr>
            <p:cNvSpPr/>
            <p:nvPr/>
          </p:nvSpPr>
          <p:spPr>
            <a:xfrm>
              <a:off x="2097022" y="1962654"/>
              <a:ext cx="148964" cy="1259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6CB0FA-1C5F-C638-2602-523E82133B19}"/>
                </a:ext>
              </a:extLst>
            </p:cNvPr>
            <p:cNvSpPr/>
            <p:nvPr/>
          </p:nvSpPr>
          <p:spPr>
            <a:xfrm>
              <a:off x="2086469" y="4009891"/>
              <a:ext cx="161247" cy="1758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ACD968B-9754-38A4-6801-C17FB81F828F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57" y="1962653"/>
              <a:ext cx="0" cy="403909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6632A1-20B0-AF20-DDBB-E82258739D3D}"/>
                </a:ext>
              </a:extLst>
            </p:cNvPr>
            <p:cNvSpPr txBox="1"/>
            <p:nvPr/>
          </p:nvSpPr>
          <p:spPr>
            <a:xfrm>
              <a:off x="3308218" y="2815224"/>
              <a:ext cx="1279039" cy="36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/>
                <a:t>Device(GPU)</a:t>
              </a:r>
              <a:endParaRPr lang="ko-KR" altLang="en-US" sz="1400" b="1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5F1CBD-7850-863E-554B-16435A602013}"/>
                </a:ext>
              </a:extLst>
            </p:cNvPr>
            <p:cNvSpPr txBox="1"/>
            <p:nvPr/>
          </p:nvSpPr>
          <p:spPr>
            <a:xfrm>
              <a:off x="1678479" y="1494562"/>
              <a:ext cx="1104899" cy="36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Host(CPU)</a:t>
              </a:r>
              <a:endParaRPr lang="ko-KR" altLang="en-US" sz="1400" b="1" i="1" dirty="0"/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39AF68F-24FD-05B1-1CB5-94329EBFA884}"/>
                </a:ext>
              </a:extLst>
            </p:cNvPr>
            <p:cNvCxnSpPr>
              <a:cxnSpLocks/>
            </p:cNvCxnSpPr>
            <p:nvPr/>
          </p:nvCxnSpPr>
          <p:spPr>
            <a:xfrm>
              <a:off x="2234866" y="3219836"/>
              <a:ext cx="1097022" cy="2097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92144E-A5AB-3416-3C7E-A615542BE1A6}"/>
                </a:ext>
              </a:extLst>
            </p:cNvPr>
            <p:cNvSpPr/>
            <p:nvPr/>
          </p:nvSpPr>
          <p:spPr>
            <a:xfrm>
              <a:off x="2084426" y="3472057"/>
              <a:ext cx="165099" cy="1699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6BF25A-C8E7-E898-5688-4CCDFDF97B53}"/>
                </a:ext>
              </a:extLst>
            </p:cNvPr>
            <p:cNvSpPr/>
            <p:nvPr/>
          </p:nvSpPr>
          <p:spPr>
            <a:xfrm>
              <a:off x="2082228" y="3682427"/>
              <a:ext cx="161248" cy="1699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87E4D4-F434-B815-2047-FEECE935AE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3476" y="4007796"/>
              <a:ext cx="1089679" cy="2097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왼쪽 중괄호 92">
              <a:extLst>
                <a:ext uri="{FF2B5EF4-FFF2-40B4-BE49-F238E27FC236}">
                  <a16:creationId xmlns:a16="http://schemas.microsoft.com/office/drawing/2014/main" id="{B4E3E435-3B2B-AD1E-0043-D5216BFF1E6D}"/>
                </a:ext>
              </a:extLst>
            </p:cNvPr>
            <p:cNvSpPr/>
            <p:nvPr/>
          </p:nvSpPr>
          <p:spPr>
            <a:xfrm>
              <a:off x="1584042" y="1960879"/>
              <a:ext cx="374327" cy="1258958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6B41ED5-8F89-A057-EE71-CD1456771A76}"/>
                </a:ext>
              </a:extLst>
            </p:cNvPr>
            <p:cNvSpPr txBox="1"/>
            <p:nvPr/>
          </p:nvSpPr>
          <p:spPr>
            <a:xfrm>
              <a:off x="614405" y="2609356"/>
              <a:ext cx="110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 Code</a:t>
              </a:r>
              <a:endParaRPr lang="ko-KR" altLang="en-US" sz="1400" b="1" i="1" dirty="0"/>
            </a:p>
          </p:txBody>
        </p:sp>
        <p:sp>
          <p:nvSpPr>
            <p:cNvPr id="95" name="왼쪽 중괄호 94">
              <a:extLst>
                <a:ext uri="{FF2B5EF4-FFF2-40B4-BE49-F238E27FC236}">
                  <a16:creationId xmlns:a16="http://schemas.microsoft.com/office/drawing/2014/main" id="{58A5A939-DEFD-3999-A949-79AC84CA5EEA}"/>
                </a:ext>
              </a:extLst>
            </p:cNvPr>
            <p:cNvSpPr/>
            <p:nvPr/>
          </p:nvSpPr>
          <p:spPr>
            <a:xfrm>
              <a:off x="1590708" y="4007796"/>
              <a:ext cx="374327" cy="1755850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EB39D0C-1AB8-D975-AA90-93F615953F08}"/>
                </a:ext>
              </a:extLst>
            </p:cNvPr>
            <p:cNvSpPr txBox="1"/>
            <p:nvPr/>
          </p:nvSpPr>
          <p:spPr>
            <a:xfrm>
              <a:off x="660615" y="4597629"/>
              <a:ext cx="110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 Code</a:t>
              </a:r>
              <a:endParaRPr lang="ko-KR" altLang="en-US" sz="1400" b="1" i="1" dirty="0"/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2D21C585-43F3-3DCD-B629-831A2119B885}"/>
                </a:ext>
              </a:extLst>
            </p:cNvPr>
            <p:cNvSpPr/>
            <p:nvPr/>
          </p:nvSpPr>
          <p:spPr>
            <a:xfrm rot="10800000">
              <a:off x="4667055" y="3213527"/>
              <a:ext cx="374327" cy="796365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AC2FF78-88B9-CDC7-75C1-4414475DAA8D}"/>
                </a:ext>
              </a:extLst>
            </p:cNvPr>
            <p:cNvSpPr txBox="1"/>
            <p:nvPr/>
          </p:nvSpPr>
          <p:spPr>
            <a:xfrm>
              <a:off x="5045205" y="3459609"/>
              <a:ext cx="1424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Device Code</a:t>
              </a:r>
              <a:endParaRPr lang="ko-KR" altLang="en-US" sz="1400" b="1" i="1" dirty="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15E82CB-044E-7EB8-E53D-6D3EABB12F00}"/>
              </a:ext>
            </a:extLst>
          </p:cNvPr>
          <p:cNvSpPr txBox="1"/>
          <p:nvPr/>
        </p:nvSpPr>
        <p:spPr>
          <a:xfrm>
            <a:off x="2434564" y="251809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task.cu</a:t>
            </a:r>
            <a:endParaRPr lang="ko-KR" altLang="en-US" sz="1400" b="1" i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2C59968-44BD-7DD1-0AD3-4683154898A5}"/>
              </a:ext>
            </a:extLst>
          </p:cNvPr>
          <p:cNvSpPr/>
          <p:nvPr/>
        </p:nvSpPr>
        <p:spPr>
          <a:xfrm>
            <a:off x="6777378" y="4820746"/>
            <a:ext cx="1658111" cy="60967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Host Memory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화살표: 위쪽/아래쪽 105">
            <a:extLst>
              <a:ext uri="{FF2B5EF4-FFF2-40B4-BE49-F238E27FC236}">
                <a16:creationId xmlns:a16="http://schemas.microsoft.com/office/drawing/2014/main" id="{97FBAB33-042E-308E-7264-0F0B50100814}"/>
              </a:ext>
            </a:extLst>
          </p:cNvPr>
          <p:cNvSpPr/>
          <p:nvPr/>
        </p:nvSpPr>
        <p:spPr>
          <a:xfrm>
            <a:off x="10426901" y="4212534"/>
            <a:ext cx="350440" cy="564015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위쪽/아래쪽 106">
            <a:extLst>
              <a:ext uri="{FF2B5EF4-FFF2-40B4-BE49-F238E27FC236}">
                <a16:creationId xmlns:a16="http://schemas.microsoft.com/office/drawing/2014/main" id="{5E150433-C19A-F4EF-0F12-B1563423BF7A}"/>
              </a:ext>
            </a:extLst>
          </p:cNvPr>
          <p:cNvSpPr/>
          <p:nvPr/>
        </p:nvSpPr>
        <p:spPr>
          <a:xfrm rot="5400000">
            <a:off x="8928542" y="3924036"/>
            <a:ext cx="350440" cy="974700"/>
          </a:xfrm>
          <a:prstGeom prst="upDownArrow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F12F14A-0B9A-8D1C-A20A-08B188E4E17A}"/>
              </a:ext>
            </a:extLst>
          </p:cNvPr>
          <p:cNvSpPr txBox="1"/>
          <p:nvPr/>
        </p:nvSpPr>
        <p:spPr>
          <a:xfrm>
            <a:off x="8647946" y="4266986"/>
            <a:ext cx="134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bg1"/>
                </a:solidFill>
              </a:rPr>
              <a:t>PCIe BUS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0D5048-828D-B927-2FCD-C1272D1F0AC3}"/>
              </a:ext>
            </a:extLst>
          </p:cNvPr>
          <p:cNvSpPr txBox="1"/>
          <p:nvPr/>
        </p:nvSpPr>
        <p:spPr>
          <a:xfrm>
            <a:off x="7279641" y="1919575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/>
              <a:t>Copy input data from host memory to device memory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9F8BEA-F710-8F26-7202-64CC7764A70B}"/>
              </a:ext>
            </a:extLst>
          </p:cNvPr>
          <p:cNvSpPr txBox="1"/>
          <p:nvPr/>
        </p:nvSpPr>
        <p:spPr>
          <a:xfrm>
            <a:off x="2131461" y="3290744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①</a:t>
            </a:r>
            <a:endParaRPr lang="ko-KR" altLang="en-US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EFFCE2-A56E-3F7E-92A2-8C521DC36472}"/>
              </a:ext>
            </a:extLst>
          </p:cNvPr>
          <p:cNvSpPr txBox="1"/>
          <p:nvPr/>
        </p:nvSpPr>
        <p:spPr>
          <a:xfrm>
            <a:off x="2546266" y="3765271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②</a:t>
            </a:r>
            <a:endParaRPr lang="ko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7BC323-CC64-E13C-4685-93E5955F237F}"/>
              </a:ext>
            </a:extLst>
          </p:cNvPr>
          <p:cNvSpPr txBox="1"/>
          <p:nvPr/>
        </p:nvSpPr>
        <p:spPr>
          <a:xfrm>
            <a:off x="2136084" y="3958125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③</a:t>
            </a:r>
            <a:endParaRPr lang="ko-KR" altLang="en-US" sz="1400" dirty="0"/>
          </a:p>
        </p:txBody>
      </p:sp>
      <p:sp>
        <p:nvSpPr>
          <p:cNvPr id="138" name="화살표: 오른쪽 137">
            <a:extLst>
              <a:ext uri="{FF2B5EF4-FFF2-40B4-BE49-F238E27FC236}">
                <a16:creationId xmlns:a16="http://schemas.microsoft.com/office/drawing/2014/main" id="{FA020706-AED4-A045-ABB5-BF61F5915A26}"/>
              </a:ext>
            </a:extLst>
          </p:cNvPr>
          <p:cNvSpPr/>
          <p:nvPr/>
        </p:nvSpPr>
        <p:spPr>
          <a:xfrm rot="16200000">
            <a:off x="10530900" y="4296551"/>
            <a:ext cx="1220528" cy="430653"/>
          </a:xfrm>
          <a:prstGeom prst="rightArrow">
            <a:avLst/>
          </a:prstGeom>
          <a:solidFill>
            <a:schemeClr val="accent2">
              <a:lumMod val="20000"/>
              <a:lumOff val="80000"/>
              <a:alpha val="59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화살표: 굽음 139">
            <a:extLst>
              <a:ext uri="{FF2B5EF4-FFF2-40B4-BE49-F238E27FC236}">
                <a16:creationId xmlns:a16="http://schemas.microsoft.com/office/drawing/2014/main" id="{BE39DFC2-7042-5172-F8BD-4EB873DF9620}"/>
              </a:ext>
            </a:extLst>
          </p:cNvPr>
          <p:cNvSpPr/>
          <p:nvPr/>
        </p:nvSpPr>
        <p:spPr>
          <a:xfrm rot="10800000" flipH="1">
            <a:off x="7960684" y="4009912"/>
            <a:ext cx="2212500" cy="1380544"/>
          </a:xfrm>
          <a:prstGeom prst="bentArrow">
            <a:avLst>
              <a:gd name="adj1" fmla="val 16808"/>
              <a:gd name="adj2" fmla="val 17101"/>
              <a:gd name="adj3" fmla="val 19979"/>
              <a:gd name="adj4" fmla="val 23783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E73FDDB-8F99-8AC1-E5E6-63372574ED12}"/>
              </a:ext>
            </a:extLst>
          </p:cNvPr>
          <p:cNvSpPr txBox="1"/>
          <p:nvPr/>
        </p:nvSpPr>
        <p:spPr>
          <a:xfrm>
            <a:off x="7276099" y="2525714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/>
              <a:t>Copy results from device memory to host memory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2D3BA3-77F0-14CA-2E6C-E2BE7130259F}"/>
              </a:ext>
            </a:extLst>
          </p:cNvPr>
          <p:cNvSpPr txBox="1"/>
          <p:nvPr/>
        </p:nvSpPr>
        <p:spPr>
          <a:xfrm>
            <a:off x="7279641" y="2227339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/>
              <a:t>Load device code and execute it</a:t>
            </a:r>
          </a:p>
        </p:txBody>
      </p:sp>
      <p:sp>
        <p:nvSpPr>
          <p:cNvPr id="145" name="화살표: 굽음 144">
            <a:extLst>
              <a:ext uri="{FF2B5EF4-FFF2-40B4-BE49-F238E27FC236}">
                <a16:creationId xmlns:a16="http://schemas.microsoft.com/office/drawing/2014/main" id="{4879EC6C-7212-0DC5-9568-5436A10524FB}"/>
              </a:ext>
            </a:extLst>
          </p:cNvPr>
          <p:cNvSpPr/>
          <p:nvPr/>
        </p:nvSpPr>
        <p:spPr>
          <a:xfrm rot="10800000">
            <a:off x="7960684" y="4009912"/>
            <a:ext cx="2212500" cy="1380544"/>
          </a:xfrm>
          <a:prstGeom prst="bentArrow">
            <a:avLst>
              <a:gd name="adj1" fmla="val 16808"/>
              <a:gd name="adj2" fmla="val 17101"/>
              <a:gd name="adj3" fmla="val 19979"/>
              <a:gd name="adj4" fmla="val 23783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402BF9F-BB61-7263-FD28-819AE547E436}"/>
              </a:ext>
            </a:extLst>
          </p:cNvPr>
          <p:cNvSpPr/>
          <p:nvPr/>
        </p:nvSpPr>
        <p:spPr>
          <a:xfrm flipH="1">
            <a:off x="2960970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3B48AE7-D2C1-6D2B-9B99-AEB6390C69ED}"/>
              </a:ext>
            </a:extLst>
          </p:cNvPr>
          <p:cNvSpPr/>
          <p:nvPr/>
        </p:nvSpPr>
        <p:spPr>
          <a:xfrm flipH="1">
            <a:off x="3052174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92C2B11-EBCA-26E1-747C-5824ABCAD6FC}"/>
              </a:ext>
            </a:extLst>
          </p:cNvPr>
          <p:cNvSpPr/>
          <p:nvPr/>
        </p:nvSpPr>
        <p:spPr>
          <a:xfrm flipH="1">
            <a:off x="3143378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DFBB58E-B0FB-4C90-2053-20F686BCE453}"/>
              </a:ext>
            </a:extLst>
          </p:cNvPr>
          <p:cNvSpPr/>
          <p:nvPr/>
        </p:nvSpPr>
        <p:spPr>
          <a:xfrm flipH="1">
            <a:off x="3234581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249092D-343E-6071-F9D5-2185ED0ABDAB}"/>
              </a:ext>
            </a:extLst>
          </p:cNvPr>
          <p:cNvSpPr/>
          <p:nvPr/>
        </p:nvSpPr>
        <p:spPr>
          <a:xfrm flipH="1">
            <a:off x="3326167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76CFB1D-F8D0-8D93-31FF-C5E026AAA76E}"/>
              </a:ext>
            </a:extLst>
          </p:cNvPr>
          <p:cNvSpPr/>
          <p:nvPr/>
        </p:nvSpPr>
        <p:spPr>
          <a:xfrm flipH="1">
            <a:off x="3417371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71A72A1-76B5-D909-EA52-5971892D61F1}"/>
              </a:ext>
            </a:extLst>
          </p:cNvPr>
          <p:cNvSpPr/>
          <p:nvPr/>
        </p:nvSpPr>
        <p:spPr>
          <a:xfrm flipH="1">
            <a:off x="3508575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C94876B-69F7-730B-1F8F-C8886626352F}"/>
              </a:ext>
            </a:extLst>
          </p:cNvPr>
          <p:cNvSpPr/>
          <p:nvPr/>
        </p:nvSpPr>
        <p:spPr>
          <a:xfrm flipH="1">
            <a:off x="3599778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0E12902-19B0-9E97-038E-7EA08D296B0E}"/>
              </a:ext>
            </a:extLst>
          </p:cNvPr>
          <p:cNvSpPr/>
          <p:nvPr/>
        </p:nvSpPr>
        <p:spPr>
          <a:xfrm flipH="1">
            <a:off x="3688369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1D19873-5609-AEBC-AF0A-84CFCA388AE2}"/>
              </a:ext>
            </a:extLst>
          </p:cNvPr>
          <p:cNvSpPr/>
          <p:nvPr/>
        </p:nvSpPr>
        <p:spPr>
          <a:xfrm flipH="1">
            <a:off x="3779573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2784A55-54A9-9AEA-E7F7-5EC3710AB3B6}"/>
              </a:ext>
            </a:extLst>
          </p:cNvPr>
          <p:cNvSpPr/>
          <p:nvPr/>
        </p:nvSpPr>
        <p:spPr>
          <a:xfrm flipH="1">
            <a:off x="3870776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38" grpId="0" animBg="1"/>
      <p:bldP spid="138" grpId="1" animBg="1"/>
      <p:bldP spid="140" grpId="0" animBg="1"/>
      <p:bldP spid="140" grpId="1" animBg="1"/>
      <p:bldP spid="141" grpId="0"/>
      <p:bldP spid="142" grpId="0"/>
      <p:bldP spid="142" grpId="1"/>
      <p:bldP spid="14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소스코드 설명</a:t>
            </a:r>
            <a:r>
              <a:rPr lang="en-US" altLang="ko-KR" sz="1600" dirty="0"/>
              <a:t>, </a:t>
            </a:r>
            <a:r>
              <a:rPr lang="ko-KR" altLang="en-US" sz="1600" dirty="0"/>
              <a:t>변경사항 </a:t>
            </a:r>
            <a:r>
              <a:rPr lang="ko-KR" altLang="en-US" sz="1600" dirty="0" err="1"/>
              <a:t>메일링</a:t>
            </a:r>
            <a:r>
              <a:rPr lang="ko-KR" altLang="en-US" sz="1600" dirty="0"/>
              <a:t> 리스트</a:t>
            </a:r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1BB85F-8C67-FC93-B1F8-DE9DF8536294}"/>
              </a:ext>
            </a:extLst>
          </p:cNvPr>
          <p:cNvCxnSpPr>
            <a:cxnSpLocks/>
          </p:cNvCxnSpPr>
          <p:nvPr/>
        </p:nvCxnSpPr>
        <p:spPr>
          <a:xfrm>
            <a:off x="2076186" y="1598490"/>
            <a:ext cx="571764" cy="954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4DF4D3-1BC0-DD64-13E8-17496DC1DBD9}"/>
              </a:ext>
            </a:extLst>
          </p:cNvPr>
          <p:cNvSpPr/>
          <p:nvPr/>
        </p:nvSpPr>
        <p:spPr>
          <a:xfrm>
            <a:off x="3654592" y="4582062"/>
            <a:ext cx="2641433" cy="207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2638F8-04D2-C9E6-35DF-7668B539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866127"/>
            <a:ext cx="6530073" cy="29912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583391-B1D9-D620-961A-F9F9F9007F76}"/>
              </a:ext>
            </a:extLst>
          </p:cNvPr>
          <p:cNvSpPr txBox="1"/>
          <p:nvPr/>
        </p:nvSpPr>
        <p:spPr>
          <a:xfrm>
            <a:off x="3789693" y="3330837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…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70048C-4473-16DA-0EA4-DCAA9AA3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26" y="892934"/>
            <a:ext cx="6432387" cy="54384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4E9DE-C270-CA82-FE50-410B50A6778B}"/>
              </a:ext>
            </a:extLst>
          </p:cNvPr>
          <p:cNvSpPr/>
          <p:nvPr/>
        </p:nvSpPr>
        <p:spPr>
          <a:xfrm>
            <a:off x="984584" y="1818872"/>
            <a:ext cx="5511466" cy="140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3CAA9-1FEF-35C8-6FEE-30257E39C298}"/>
              </a:ext>
            </a:extLst>
          </p:cNvPr>
          <p:cNvSpPr txBox="1"/>
          <p:nvPr/>
        </p:nvSpPr>
        <p:spPr>
          <a:xfrm>
            <a:off x="6763571" y="2152155"/>
            <a:ext cx="5125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</a:t>
            </a:r>
            <a:r>
              <a:rPr lang="ko-KR" altLang="en-US" sz="1400" b="1" dirty="0" err="1">
                <a:solidFill>
                  <a:srgbClr val="FF0000"/>
                </a:solidFill>
              </a:rPr>
              <a:t>텐서연산은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ATen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라이브러리에 구현됨</a:t>
            </a:r>
            <a:r>
              <a:rPr lang="en-US" altLang="ko-KR" sz="1400" b="1" dirty="0">
                <a:solidFill>
                  <a:srgbClr val="FF0000"/>
                </a:solidFill>
              </a:rPr>
              <a:t>(C++)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다양한 코드 </a:t>
            </a:r>
            <a:r>
              <a:rPr lang="ko-KR" altLang="en-US" sz="1400" b="1" dirty="0" err="1">
                <a:solidFill>
                  <a:srgbClr val="FF0000"/>
                </a:solidFill>
              </a:rPr>
              <a:t>제네레이터가</a:t>
            </a:r>
            <a:r>
              <a:rPr lang="ko-KR" altLang="en-US" sz="1400" b="1" dirty="0">
                <a:solidFill>
                  <a:srgbClr val="FF0000"/>
                </a:solidFill>
              </a:rPr>
              <a:t> 적용되어 있어 </a:t>
            </a:r>
            <a:r>
              <a:rPr lang="ko-KR" altLang="en-US" sz="1400" b="1" dirty="0" err="1">
                <a:solidFill>
                  <a:srgbClr val="FF0000"/>
                </a:solidFill>
              </a:rPr>
              <a:t>텐서</a:t>
            </a:r>
            <a:r>
              <a:rPr lang="ko-KR" altLang="en-US" sz="1400" b="1" dirty="0">
                <a:solidFill>
                  <a:srgbClr val="FF0000"/>
                </a:solidFill>
              </a:rPr>
              <a:t> 타입이 다양해짐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따라서 기존보다 코드분석이 </a:t>
            </a:r>
            <a:r>
              <a:rPr lang="ko-KR" altLang="en-US" sz="1400" b="1" dirty="0" err="1">
                <a:solidFill>
                  <a:srgbClr val="FF0000"/>
                </a:solidFill>
              </a:rPr>
              <a:t>어려워짐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개선할 예정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C0F8-B704-8B94-07F5-1BE3EF4712EE}"/>
              </a:ext>
            </a:extLst>
          </p:cNvPr>
          <p:cNvSpPr txBox="1"/>
          <p:nvPr/>
        </p:nvSpPr>
        <p:spPr>
          <a:xfrm>
            <a:off x="6763570" y="3366402"/>
            <a:ext cx="5125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2.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ATen</a:t>
            </a:r>
            <a:r>
              <a:rPr lang="en-US" altLang="ko-KR" sz="1400" b="1" dirty="0">
                <a:solidFill>
                  <a:srgbClr val="FF0000"/>
                </a:solidFill>
              </a:rPr>
              <a:t>(C++)</a:t>
            </a:r>
            <a:r>
              <a:rPr lang="ko-KR" altLang="en-US" sz="1400" b="1" dirty="0">
                <a:solidFill>
                  <a:srgbClr val="FF0000"/>
                </a:solidFill>
              </a:rPr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python</a:t>
            </a:r>
            <a:r>
              <a:rPr lang="ko-KR" altLang="en-US" sz="1400" b="1" dirty="0">
                <a:solidFill>
                  <a:srgbClr val="FF0000"/>
                </a:solidFill>
              </a:rPr>
              <a:t> 연결은 </a:t>
            </a:r>
            <a:r>
              <a:rPr lang="en-US" altLang="ko-KR" sz="1400" b="1" dirty="0">
                <a:solidFill>
                  <a:srgbClr val="FF0000"/>
                </a:solidFill>
              </a:rPr>
              <a:t>torch/</a:t>
            </a:r>
            <a:r>
              <a:rPr lang="en-US" altLang="ko-KR" sz="1400" b="1" dirty="0" err="1">
                <a:solidFill>
                  <a:srgbClr val="FF0000"/>
                </a:solidFill>
              </a:rPr>
              <a:t>csrc</a:t>
            </a:r>
            <a:r>
              <a:rPr lang="ko-KR" altLang="en-US" sz="1400" b="1" dirty="0">
                <a:solidFill>
                  <a:srgbClr val="FF0000"/>
                </a:solidFill>
              </a:rPr>
              <a:t>에 구현됨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자동 </a:t>
            </a:r>
            <a:r>
              <a:rPr lang="ko-KR" altLang="en-US" sz="1400" b="1" dirty="0" err="1">
                <a:solidFill>
                  <a:srgbClr val="FF0000"/>
                </a:solidFill>
              </a:rPr>
              <a:t>그래디언트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</a:rPr>
              <a:t>jit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dtype</a:t>
            </a:r>
            <a:r>
              <a:rPr lang="en-US" altLang="ko-KR" sz="1400" b="1" dirty="0">
                <a:solidFill>
                  <a:srgbClr val="FF0000"/>
                </a:solidFill>
              </a:rPr>
              <a:t> device layout </a:t>
            </a:r>
          </a:p>
          <a:p>
            <a:r>
              <a:rPr lang="en-US" altLang="ko-KR" sz="1400" b="1" dirty="0" err="1">
                <a:solidFill>
                  <a:srgbClr val="FF0000"/>
                </a:solidFill>
              </a:rPr>
              <a:t>VariableType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텐서는</a:t>
            </a:r>
            <a:r>
              <a:rPr lang="ko-KR" altLang="en-US" sz="1400" b="1" dirty="0">
                <a:solidFill>
                  <a:srgbClr val="FF0000"/>
                </a:solidFill>
              </a:rPr>
              <a:t> 계산 그래프를 추적하는 기능이 </a:t>
            </a:r>
            <a:r>
              <a:rPr lang="ko-KR" altLang="en-US" sz="1400" b="1" dirty="0" err="1">
                <a:solidFill>
                  <a:srgbClr val="FF0000"/>
                </a:solidFill>
              </a:rPr>
              <a:t>구현되어있어</a:t>
            </a:r>
            <a:r>
              <a:rPr lang="ko-KR" altLang="en-US" sz="1400" b="1" dirty="0">
                <a:solidFill>
                  <a:srgbClr val="FF0000"/>
                </a:solidFill>
              </a:rPr>
              <a:t> 역전파에 사용됨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 부분은 </a:t>
            </a:r>
            <a:r>
              <a:rPr lang="en-US" altLang="ko-KR" sz="1400" b="1" dirty="0">
                <a:solidFill>
                  <a:srgbClr val="FF0000"/>
                </a:solidFill>
              </a:rPr>
              <a:t>22</a:t>
            </a:r>
            <a:r>
              <a:rPr lang="ko-KR" altLang="en-US" sz="1400" b="1" dirty="0">
                <a:solidFill>
                  <a:srgbClr val="FF0000"/>
                </a:solidFill>
              </a:rPr>
              <a:t>년 현재 구조가 또 다르게 변경됨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순전파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</a:rPr>
              <a:t>역전파</a:t>
            </a:r>
            <a:r>
              <a:rPr lang="ko-KR" altLang="en-US" sz="1400" b="1" dirty="0">
                <a:solidFill>
                  <a:srgbClr val="FF0000"/>
                </a:solidFill>
              </a:rPr>
              <a:t> 함수들의 매핑 정보는 </a:t>
            </a:r>
            <a:r>
              <a:rPr lang="en-US" altLang="ko-KR" sz="1400" b="1" dirty="0" err="1">
                <a:solidFill>
                  <a:srgbClr val="FF0000"/>
                </a:solidFill>
              </a:rPr>
              <a:t>yaml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파일에 작성됨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CD3D21-26D4-9796-9FBD-248299A7E32F}"/>
              </a:ext>
            </a:extLst>
          </p:cNvPr>
          <p:cNvSpPr/>
          <p:nvPr/>
        </p:nvSpPr>
        <p:spPr>
          <a:xfrm>
            <a:off x="984584" y="3298420"/>
            <a:ext cx="5511466" cy="2416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1E78C0-586C-E4D3-FACE-23EB59CAC365}"/>
              </a:ext>
            </a:extLst>
          </p:cNvPr>
          <p:cNvSpPr/>
          <p:nvPr/>
        </p:nvSpPr>
        <p:spPr>
          <a:xfrm>
            <a:off x="984584" y="5768600"/>
            <a:ext cx="5511466" cy="45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C09F21-3238-A3A0-DF8C-8C2E6D49899A}"/>
              </a:ext>
            </a:extLst>
          </p:cNvPr>
          <p:cNvSpPr/>
          <p:nvPr/>
        </p:nvSpPr>
        <p:spPr>
          <a:xfrm>
            <a:off x="5632784" y="862785"/>
            <a:ext cx="863266" cy="28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D06161-6C86-233F-5775-D9FB6C22961A}"/>
              </a:ext>
            </a:extLst>
          </p:cNvPr>
          <p:cNvSpPr txBox="1"/>
          <p:nvPr/>
        </p:nvSpPr>
        <p:spPr>
          <a:xfrm>
            <a:off x="6763569" y="5733738"/>
            <a:ext cx="512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3. C++ </a:t>
            </a:r>
            <a:r>
              <a:rPr lang="ko-KR" altLang="en-US" sz="1400" b="1" dirty="0">
                <a:solidFill>
                  <a:srgbClr val="FF0000"/>
                </a:solidFill>
              </a:rPr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Python </a:t>
            </a:r>
            <a:r>
              <a:rPr lang="ko-KR" altLang="en-US" sz="1400" b="1" dirty="0">
                <a:solidFill>
                  <a:srgbClr val="FF0000"/>
                </a:solidFill>
              </a:rPr>
              <a:t>연결은 </a:t>
            </a:r>
            <a:r>
              <a:rPr lang="en-US" altLang="ko-KR" sz="1400" b="1" dirty="0">
                <a:solidFill>
                  <a:srgbClr val="FF0000"/>
                </a:solidFill>
              </a:rPr>
              <a:t>pybind11 </a:t>
            </a:r>
            <a:r>
              <a:rPr lang="ko-KR" altLang="en-US" sz="1400" b="1" dirty="0">
                <a:solidFill>
                  <a:srgbClr val="FF0000"/>
                </a:solidFill>
              </a:rPr>
              <a:t>로 구현됨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109BE50E-0466-BF71-164C-A61AFCEF36B7}"/>
              </a:ext>
            </a:extLst>
          </p:cNvPr>
          <p:cNvSpPr/>
          <p:nvPr/>
        </p:nvSpPr>
        <p:spPr>
          <a:xfrm>
            <a:off x="7418907" y="4335200"/>
            <a:ext cx="371475" cy="493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476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소스코드 설명</a:t>
            </a:r>
            <a:r>
              <a:rPr lang="en-US" altLang="ko-KR" sz="1600" dirty="0"/>
              <a:t>, </a:t>
            </a:r>
            <a:r>
              <a:rPr lang="ko-KR" altLang="en-US" sz="1600" dirty="0"/>
              <a:t>변경사항 </a:t>
            </a:r>
            <a:r>
              <a:rPr lang="ko-KR" altLang="en-US" sz="1600" dirty="0" err="1"/>
              <a:t>메일링</a:t>
            </a:r>
            <a:r>
              <a:rPr lang="ko-KR" altLang="en-US" sz="1600" dirty="0"/>
              <a:t> 리스트</a:t>
            </a:r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1BB85F-8C67-FC93-B1F8-DE9DF8536294}"/>
              </a:ext>
            </a:extLst>
          </p:cNvPr>
          <p:cNvCxnSpPr>
            <a:cxnSpLocks/>
          </p:cNvCxnSpPr>
          <p:nvPr/>
        </p:nvCxnSpPr>
        <p:spPr>
          <a:xfrm>
            <a:off x="2076186" y="1598490"/>
            <a:ext cx="571764" cy="9542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583391-B1D9-D620-961A-F9F9F9007F76}"/>
              </a:ext>
            </a:extLst>
          </p:cNvPr>
          <p:cNvSpPr txBox="1"/>
          <p:nvPr/>
        </p:nvSpPr>
        <p:spPr>
          <a:xfrm>
            <a:off x="3789693" y="3330837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…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4E9DE-C270-CA82-FE50-410B50A6778B}"/>
              </a:ext>
            </a:extLst>
          </p:cNvPr>
          <p:cNvSpPr/>
          <p:nvPr/>
        </p:nvSpPr>
        <p:spPr>
          <a:xfrm>
            <a:off x="984584" y="1818872"/>
            <a:ext cx="5511466" cy="140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7CB733-9D30-313C-E719-67B2D1935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9" y="1372219"/>
            <a:ext cx="7668695" cy="25625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C09F21-3238-A3A0-DF8C-8C2E6D49899A}"/>
              </a:ext>
            </a:extLst>
          </p:cNvPr>
          <p:cNvSpPr/>
          <p:nvPr/>
        </p:nvSpPr>
        <p:spPr>
          <a:xfrm>
            <a:off x="7076080" y="1584295"/>
            <a:ext cx="863266" cy="28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3CAA9-1FEF-35C8-6FEE-30257E39C298}"/>
              </a:ext>
            </a:extLst>
          </p:cNvPr>
          <p:cNvSpPr txBox="1"/>
          <p:nvPr/>
        </p:nvSpPr>
        <p:spPr>
          <a:xfrm>
            <a:off x="7303200" y="1875592"/>
            <a:ext cx="61526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19</a:t>
            </a:r>
            <a:r>
              <a:rPr lang="ko-KR" altLang="en-US" sz="1200" b="1" dirty="0">
                <a:solidFill>
                  <a:srgbClr val="FF0000"/>
                </a:solidFill>
              </a:rPr>
              <a:t>년도 기준 소스분석자료 발견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hlinkClick r:id="rId4"/>
              </a:rPr>
              <a:t>https://speakerdeck.com/perone/pytorch-under-the-hood?slide=16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hlinkClick r:id="rId5"/>
              </a:rPr>
              <a:t>http://blog.ezyang.com/2019/05/pytorch-internals/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A822FC-62CE-ED54-C242-5E44E051E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207" y="4551862"/>
            <a:ext cx="6344535" cy="114316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F4BFE5C-2120-C195-CC78-3D2235FEDF3F}"/>
              </a:ext>
            </a:extLst>
          </p:cNvPr>
          <p:cNvSpPr/>
          <p:nvPr/>
        </p:nvSpPr>
        <p:spPr>
          <a:xfrm>
            <a:off x="3761581" y="3772589"/>
            <a:ext cx="371475" cy="493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7B25B-1918-8AAD-1915-1FC71BC3681D}"/>
              </a:ext>
            </a:extLst>
          </p:cNvPr>
          <p:cNvSpPr txBox="1"/>
          <p:nvPr/>
        </p:nvSpPr>
        <p:spPr>
          <a:xfrm>
            <a:off x="885064" y="3901268"/>
            <a:ext cx="6152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텐서</a:t>
            </a:r>
            <a:r>
              <a:rPr lang="ko-KR" altLang="en-US" sz="1400" b="1" dirty="0">
                <a:solidFill>
                  <a:srgbClr val="FF0000"/>
                </a:solidFill>
              </a:rPr>
              <a:t> 타입이 하나로 통합됨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E9EFC2-F889-61EE-2B24-764361BAF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471" y="2754047"/>
            <a:ext cx="4570917" cy="33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97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source structure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600" dirty="0"/>
          </a:p>
          <a:p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537E44-F474-389E-1A5E-546B4576F5D0}"/>
              </a:ext>
            </a:extLst>
          </p:cNvPr>
          <p:cNvSpPr/>
          <p:nvPr/>
        </p:nvSpPr>
        <p:spPr>
          <a:xfrm>
            <a:off x="4215288" y="1038707"/>
            <a:ext cx="3567114" cy="94297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Model Creation &amp; Training</a:t>
            </a:r>
            <a:b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Python file</a:t>
            </a: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FFCA7F9-9C23-D87C-06D2-D48516EB6973}"/>
              </a:ext>
            </a:extLst>
          </p:cNvPr>
          <p:cNvSpPr/>
          <p:nvPr/>
        </p:nvSpPr>
        <p:spPr>
          <a:xfrm>
            <a:off x="4889184" y="1597101"/>
            <a:ext cx="1009651" cy="326949"/>
          </a:xfrm>
          <a:prstGeom prst="roundRect">
            <a:avLst/>
          </a:prstGeom>
          <a:solidFill>
            <a:srgbClr val="B1B1B1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Eager mode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368AFE-4054-2778-993C-151C9D15FF0B}"/>
              </a:ext>
            </a:extLst>
          </p:cNvPr>
          <p:cNvSpPr/>
          <p:nvPr/>
        </p:nvSpPr>
        <p:spPr>
          <a:xfrm>
            <a:off x="6122671" y="1597101"/>
            <a:ext cx="1076326" cy="326949"/>
          </a:xfrm>
          <a:prstGeom prst="roundRect">
            <a:avLst/>
          </a:prstGeom>
          <a:solidFill>
            <a:srgbClr val="B1B1B1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Graph mode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0DBE21-D8E6-949E-2D06-AE9B8EF3CBAC}"/>
              </a:ext>
            </a:extLst>
          </p:cNvPr>
          <p:cNvSpPr/>
          <p:nvPr/>
        </p:nvSpPr>
        <p:spPr>
          <a:xfrm>
            <a:off x="4215288" y="2381250"/>
            <a:ext cx="3567114" cy="533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bg2">
                    <a:lumMod val="10000"/>
                  </a:schemeClr>
                </a:solidFill>
              </a:rPr>
              <a:t>Pytorch</a:t>
            </a:r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 Python API</a:t>
            </a:r>
          </a:p>
          <a:p>
            <a:pPr algn="ctr"/>
            <a:r>
              <a:rPr lang="en-US" altLang="ko-KR" sz="1400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i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torch.Tensor</a:t>
            </a:r>
            <a:r>
              <a:rPr lang="en-US" altLang="ko-KR" sz="1400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i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nn.Model</a:t>
            </a:r>
            <a:r>
              <a:rPr lang="en-US" altLang="ko-KR" sz="1400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Optimizer)</a:t>
            </a:r>
            <a:endParaRPr lang="ko-KR" altLang="en-US" sz="1400" i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C46D08-8EE1-1526-6B20-5DB66927C5D6}"/>
              </a:ext>
            </a:extLst>
          </p:cNvPr>
          <p:cNvSpPr/>
          <p:nvPr/>
        </p:nvSpPr>
        <p:spPr>
          <a:xfrm>
            <a:off x="4215288" y="3285641"/>
            <a:ext cx="3567114" cy="619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i="1" dirty="0">
                <a:solidFill>
                  <a:schemeClr val="bg2">
                    <a:lumMod val="10000"/>
                  </a:schemeClr>
                </a:solidFill>
              </a:rPr>
              <a:t>C++ implement</a:t>
            </a:r>
          </a:p>
          <a:p>
            <a:pPr algn="ctr"/>
            <a:r>
              <a:rPr lang="en-US" altLang="ko-KR" sz="1600" i="1" dirty="0">
                <a:solidFill>
                  <a:schemeClr val="bg2">
                    <a:lumMod val="10000"/>
                  </a:schemeClr>
                </a:solidFill>
              </a:rPr>
              <a:t> JIT compiler, Graph, </a:t>
            </a:r>
            <a:r>
              <a:rPr lang="en-US" altLang="ko-KR" sz="1600" i="1" dirty="0" err="1">
                <a:solidFill>
                  <a:schemeClr val="bg2">
                    <a:lumMod val="10000"/>
                  </a:schemeClr>
                </a:solidFill>
              </a:rPr>
              <a:t>autograd</a:t>
            </a:r>
            <a:r>
              <a:rPr lang="en-US" altLang="ko-KR" sz="1600" i="1" dirty="0">
                <a:solidFill>
                  <a:schemeClr val="bg2">
                    <a:lumMod val="10000"/>
                  </a:schemeClr>
                </a:solidFill>
              </a:rPr>
              <a:t>, etc.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3CA2-DCD3-14F4-AF4F-48FEA4CC0DB6}"/>
              </a:ext>
            </a:extLst>
          </p:cNvPr>
          <p:cNvSpPr/>
          <p:nvPr/>
        </p:nvSpPr>
        <p:spPr>
          <a:xfrm>
            <a:off x="4215288" y="4422215"/>
            <a:ext cx="3567114" cy="13785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 err="1">
                <a:solidFill>
                  <a:schemeClr val="bg2">
                    <a:lumMod val="10000"/>
                  </a:schemeClr>
                </a:solidFill>
              </a:rPr>
              <a:t>Tensor+stride</a:t>
            </a:r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Device(</a:t>
            </a:r>
            <a:r>
              <a:rPr lang="en-US" altLang="ko-KR" sz="1600" b="1" i="1" dirty="0" err="1">
                <a:solidFill>
                  <a:schemeClr val="bg2">
                    <a:lumMod val="10000"/>
                  </a:schemeClr>
                </a:solidFill>
              </a:rPr>
              <a:t>CPU,GPU,xPU</a:t>
            </a:r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) Allocator,</a:t>
            </a:r>
          </a:p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Random </a:t>
            </a:r>
            <a:r>
              <a:rPr lang="en-US" altLang="ko-KR" sz="1600" b="1" i="1" dirty="0" err="1">
                <a:solidFill>
                  <a:schemeClr val="bg2">
                    <a:lumMod val="10000"/>
                  </a:schemeClr>
                </a:solidFill>
              </a:rPr>
              <a:t>generaotrs</a:t>
            </a:r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Context for Operators</a:t>
            </a:r>
          </a:p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CUDA, MKL support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0A8F01-611D-A91C-9FF5-0B18885CEB11}"/>
              </a:ext>
            </a:extLst>
          </p:cNvPr>
          <p:cNvCxnSpPr>
            <a:stCxn id="3" idx="2"/>
            <a:endCxn id="11" idx="0"/>
          </p:cNvCxnSpPr>
          <p:nvPr/>
        </p:nvCxnSpPr>
        <p:spPr>
          <a:xfrm>
            <a:off x="5998845" y="1981683"/>
            <a:ext cx="0" cy="399567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4DB61C-A001-DBA0-1787-04E0AE0F4D0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998845" y="2914650"/>
            <a:ext cx="0" cy="37099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1065E60-08EA-ECC3-5F5E-F14329F6EFB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998845" y="3905250"/>
            <a:ext cx="0" cy="516965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3F821-F2F9-FD89-6717-3025B3B2F6AB}"/>
              </a:ext>
            </a:extLst>
          </p:cNvPr>
          <p:cNvSpPr txBox="1"/>
          <p:nvPr/>
        </p:nvSpPr>
        <p:spPr>
          <a:xfrm>
            <a:off x="1595435" y="132396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Python User Code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459B4-D17F-19FB-8059-D779542E5B36}"/>
              </a:ext>
            </a:extLst>
          </p:cNvPr>
          <p:cNvSpPr txBox="1"/>
          <p:nvPr/>
        </p:nvSpPr>
        <p:spPr>
          <a:xfrm>
            <a:off x="1987191" y="2339028"/>
            <a:ext cx="168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Library API</a:t>
            </a:r>
          </a:p>
          <a:p>
            <a:r>
              <a:rPr lang="en-US" altLang="ko-KR" b="1" dirty="0"/>
              <a:t>Python or C++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15405-116F-6608-16F4-10CBE1D970C9}"/>
              </a:ext>
            </a:extLst>
          </p:cNvPr>
          <p:cNvSpPr txBox="1"/>
          <p:nvPr/>
        </p:nvSpPr>
        <p:spPr>
          <a:xfrm>
            <a:off x="1893473" y="4226744"/>
            <a:ext cx="181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Library Internal</a:t>
            </a:r>
          </a:p>
          <a:p>
            <a:r>
              <a:rPr lang="en-US" altLang="ko-KR" b="1" dirty="0"/>
              <a:t>(C, C++, CUDA)</a:t>
            </a:r>
            <a:endParaRPr lang="ko-KR" altLang="en-US" b="1" dirty="0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089A71B-0256-F3C2-68A9-905D25D1C072}"/>
              </a:ext>
            </a:extLst>
          </p:cNvPr>
          <p:cNvSpPr/>
          <p:nvPr/>
        </p:nvSpPr>
        <p:spPr>
          <a:xfrm>
            <a:off x="3677029" y="3303695"/>
            <a:ext cx="358839" cy="2497030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585DFBDC-DFB3-B76F-1667-AEA1863919AB}"/>
              </a:ext>
            </a:extLst>
          </p:cNvPr>
          <p:cNvSpPr/>
          <p:nvPr/>
        </p:nvSpPr>
        <p:spPr>
          <a:xfrm>
            <a:off x="3658821" y="2381250"/>
            <a:ext cx="358839" cy="553434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BA47CD7-2C81-5BAE-F9B8-58E7714B9E1A}"/>
              </a:ext>
            </a:extLst>
          </p:cNvPr>
          <p:cNvSpPr/>
          <p:nvPr/>
        </p:nvSpPr>
        <p:spPr>
          <a:xfrm>
            <a:off x="3658820" y="1047249"/>
            <a:ext cx="358839" cy="942975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F03971-88E2-542D-C186-33F1F85B0B9E}"/>
              </a:ext>
            </a:extLst>
          </p:cNvPr>
          <p:cNvSpPr txBox="1"/>
          <p:nvPr/>
        </p:nvSpPr>
        <p:spPr>
          <a:xfrm>
            <a:off x="8066597" y="3410779"/>
            <a:ext cx="168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/torch/</a:t>
            </a:r>
            <a:r>
              <a:rPr lang="en-US" altLang="ko-KR" b="1" i="1" dirty="0" err="1"/>
              <a:t>csrc</a:t>
            </a:r>
            <a:r>
              <a:rPr lang="en-US" altLang="ko-KR" b="1" i="1" dirty="0"/>
              <a:t>/*</a:t>
            </a:r>
            <a:endParaRPr lang="ko-KR" altLang="en-US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11593F-3F04-1DC0-6559-232AF8153544}"/>
              </a:ext>
            </a:extLst>
          </p:cNvPr>
          <p:cNvSpPr txBox="1"/>
          <p:nvPr/>
        </p:nvSpPr>
        <p:spPr>
          <a:xfrm>
            <a:off x="8066597" y="4696421"/>
            <a:ext cx="168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/torch/</a:t>
            </a:r>
            <a:r>
              <a:rPr lang="en-US" altLang="ko-KR" b="1" i="1" dirty="0" err="1"/>
              <a:t>csrc</a:t>
            </a:r>
            <a:r>
              <a:rPr lang="en-US" altLang="ko-KR" b="1" i="1" dirty="0"/>
              <a:t>/*</a:t>
            </a:r>
          </a:p>
          <a:p>
            <a:r>
              <a:rPr lang="en-US" altLang="ko-KR" b="1" i="1" dirty="0"/>
              <a:t>/torch/c10/* </a:t>
            </a:r>
          </a:p>
          <a:p>
            <a:r>
              <a:rPr lang="en-US" altLang="ko-KR" b="1" i="1" dirty="0"/>
              <a:t>/torch/</a:t>
            </a:r>
            <a:r>
              <a:rPr lang="en-US" altLang="ko-KR" b="1" i="1" dirty="0" err="1"/>
              <a:t>aten</a:t>
            </a:r>
            <a:r>
              <a:rPr lang="en-US" altLang="ko-KR" b="1" i="1" dirty="0"/>
              <a:t>/*</a:t>
            </a:r>
            <a:endParaRPr lang="ko-KR" altLang="en-US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554578-9045-671B-10B9-B676A0AA7A76}"/>
              </a:ext>
            </a:extLst>
          </p:cNvPr>
          <p:cNvSpPr txBox="1"/>
          <p:nvPr/>
        </p:nvSpPr>
        <p:spPr>
          <a:xfrm>
            <a:off x="8066597" y="2463284"/>
            <a:ext cx="226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/torch/*.py</a:t>
            </a:r>
            <a:endParaRPr lang="ko-KR" altLang="en-US" b="1" i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2DA3F2-D3CE-0703-1F3C-DC25F12176F7}"/>
              </a:ext>
            </a:extLst>
          </p:cNvPr>
          <p:cNvSpPr/>
          <p:nvPr/>
        </p:nvSpPr>
        <p:spPr>
          <a:xfrm>
            <a:off x="4215288" y="6045184"/>
            <a:ext cx="3567114" cy="6196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/Caffe2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9AF658-0122-8BE8-2DC3-802309F5C12E}"/>
              </a:ext>
            </a:extLst>
          </p:cNvPr>
          <p:cNvSpPr/>
          <p:nvPr/>
        </p:nvSpPr>
        <p:spPr>
          <a:xfrm>
            <a:off x="8875372" y="6105725"/>
            <a:ext cx="1762125" cy="512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Caffe2 Operator</a:t>
            </a: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CPU/GPU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A582491-931C-DFAB-C82B-50275CEED9DB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7782402" y="6354989"/>
            <a:ext cx="1092970" cy="7233"/>
          </a:xfrm>
          <a:prstGeom prst="straightConnector1">
            <a:avLst/>
          </a:prstGeom>
          <a:ln w="38100">
            <a:solidFill>
              <a:srgbClr val="1A1D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B5078C8-0A78-E941-7DC9-1F49B4A4970F}"/>
              </a:ext>
            </a:extLst>
          </p:cNvPr>
          <p:cNvCxnSpPr>
            <a:cxnSpLocks/>
            <a:stCxn id="32" idx="0"/>
            <a:endCxn id="13" idx="2"/>
          </p:cNvCxnSpPr>
          <p:nvPr/>
        </p:nvCxnSpPr>
        <p:spPr>
          <a:xfrm flipV="1">
            <a:off x="5998845" y="5800725"/>
            <a:ext cx="0" cy="24445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B28FAAA-2450-91D0-5791-99D9758CF884}"/>
              </a:ext>
            </a:extLst>
          </p:cNvPr>
          <p:cNvCxnSpPr>
            <a:stCxn id="33" idx="3"/>
            <a:endCxn id="3" idx="3"/>
          </p:cNvCxnSpPr>
          <p:nvPr/>
        </p:nvCxnSpPr>
        <p:spPr>
          <a:xfrm flipH="1" flipV="1">
            <a:off x="7782402" y="1510195"/>
            <a:ext cx="2855095" cy="4852027"/>
          </a:xfrm>
          <a:prstGeom prst="bentConnector3">
            <a:avLst>
              <a:gd name="adj1" fmla="val -8007"/>
            </a:avLst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FF7625-9979-016F-5717-B612BC100F71}"/>
              </a:ext>
            </a:extLst>
          </p:cNvPr>
          <p:cNvSpPr txBox="1"/>
          <p:nvPr/>
        </p:nvSpPr>
        <p:spPr>
          <a:xfrm>
            <a:off x="8846017" y="1051661"/>
            <a:ext cx="237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err="1">
                <a:latin typeface="Consolas" panose="020B0609020204030204" pitchFamily="49" charset="0"/>
              </a:rPr>
              <a:t>torchvision.datasets</a:t>
            </a:r>
            <a:endParaRPr lang="en-US" altLang="ko-KR" sz="1200" i="1" dirty="0">
              <a:latin typeface="Consolas" panose="020B0609020204030204" pitchFamily="49" charset="0"/>
            </a:endParaRPr>
          </a:p>
          <a:p>
            <a:r>
              <a:rPr lang="en-US" altLang="ko-KR" sz="1200" i="1" dirty="0" err="1">
                <a:latin typeface="Consolas" panose="020B0609020204030204" pitchFamily="49" charset="0"/>
              </a:rPr>
              <a:t>torch.utils.DataLoader</a:t>
            </a:r>
            <a:r>
              <a:rPr lang="en-US" altLang="ko-KR" sz="1200" i="1" dirty="0">
                <a:latin typeface="Consolas" panose="020B0609020204030204" pitchFamily="49" charset="0"/>
              </a:rPr>
              <a:t>, …</a:t>
            </a:r>
            <a:endParaRPr lang="ko-KR" altLang="en-US" sz="12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366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79801"/>
            <a:ext cx="11757660" cy="5146052"/>
          </a:xfrm>
        </p:spPr>
        <p:txBody>
          <a:bodyPr/>
          <a:lstStyle/>
          <a:p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8797B-F05B-BB68-3C6F-66EB642C9B47}"/>
              </a:ext>
            </a:extLst>
          </p:cNvPr>
          <p:cNvSpPr/>
          <p:nvPr/>
        </p:nvSpPr>
        <p:spPr>
          <a:xfrm>
            <a:off x="333375" y="2733674"/>
            <a:ext cx="1314450" cy="4000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MNIST.py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32D659-45E3-F4EC-E509-3192AFB012B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90600" y="2409823"/>
            <a:ext cx="657225" cy="323851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3ABE1C-7D04-4765-08C8-9CCFC6EDC9C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90600" y="1219200"/>
            <a:ext cx="657225" cy="1514474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27EA2E-6A38-F289-1AE7-0DE399C13623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47825" y="2933699"/>
            <a:ext cx="1527810" cy="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1322FA-87B6-91EA-60DC-5BBF858AC028}"/>
              </a:ext>
            </a:extLst>
          </p:cNvPr>
          <p:cNvSpPr/>
          <p:nvPr/>
        </p:nvSpPr>
        <p:spPr>
          <a:xfrm>
            <a:off x="3175635" y="2733675"/>
            <a:ext cx="1314450" cy="4000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__init__.py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AA9E10-67E5-5F98-D137-E18FD001D383}"/>
              </a:ext>
            </a:extLst>
          </p:cNvPr>
          <p:cNvSpPr txBox="1"/>
          <p:nvPr/>
        </p:nvSpPr>
        <p:spPr>
          <a:xfrm>
            <a:off x="150639" y="3201672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Python3 MNIST.py</a:t>
            </a:r>
            <a:endParaRPr lang="ko-KR" altLang="en-US" sz="14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3E8AECE-0003-6EE2-113E-BD3FB21CB75A}"/>
              </a:ext>
            </a:extLst>
          </p:cNvPr>
          <p:cNvCxnSpPr>
            <a:cxnSpLocks/>
            <a:stCxn id="47" idx="3"/>
            <a:endCxn id="30" idx="0"/>
          </p:cNvCxnSpPr>
          <p:nvPr/>
        </p:nvCxnSpPr>
        <p:spPr>
          <a:xfrm>
            <a:off x="3175635" y="1328865"/>
            <a:ext cx="657225" cy="140481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566BBE-DFFF-7AE9-7438-54F96D1FDA18}"/>
              </a:ext>
            </a:extLst>
          </p:cNvPr>
          <p:cNvSpPr/>
          <p:nvPr/>
        </p:nvSpPr>
        <p:spPr>
          <a:xfrm>
            <a:off x="1647825" y="1209930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torch</a:t>
            </a:r>
          </a:p>
        </p:txBody>
      </p: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C734B506-5576-72D6-931B-BFBE0199EEF1}"/>
              </a:ext>
            </a:extLst>
          </p:cNvPr>
          <p:cNvSpPr/>
          <p:nvPr/>
        </p:nvSpPr>
        <p:spPr>
          <a:xfrm>
            <a:off x="3856599" y="3429000"/>
            <a:ext cx="219075" cy="1638300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80C532-AC13-2975-BD25-92291149A29C}"/>
              </a:ext>
            </a:extLst>
          </p:cNvPr>
          <p:cNvSpPr txBox="1"/>
          <p:nvPr/>
        </p:nvSpPr>
        <p:spPr>
          <a:xfrm>
            <a:off x="4089504" y="3460715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binding initialize,</a:t>
            </a:r>
          </a:p>
          <a:p>
            <a:r>
              <a:rPr lang="en-US" altLang="ko-KR" sz="1200" b="1" dirty="0"/>
              <a:t>Module Load,</a:t>
            </a:r>
          </a:p>
          <a:p>
            <a:r>
              <a:rPr lang="en-US" altLang="ko-KR" sz="1200" b="1" dirty="0"/>
              <a:t>Data type,</a:t>
            </a:r>
          </a:p>
          <a:p>
            <a:r>
              <a:rPr lang="en-US" altLang="ko-KR" sz="1200" b="1" dirty="0"/>
              <a:t>Layout,</a:t>
            </a:r>
          </a:p>
          <a:p>
            <a:r>
              <a:rPr lang="en-US" altLang="ko-KR" sz="1200" b="1" dirty="0"/>
              <a:t>Memory format,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0E0029-ABE3-55BF-235B-02415A433B12}"/>
              </a:ext>
            </a:extLst>
          </p:cNvPr>
          <p:cNvSpPr txBox="1"/>
          <p:nvPr/>
        </p:nvSpPr>
        <p:spPr>
          <a:xfrm>
            <a:off x="2815142" y="406568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torch._C</a:t>
            </a:r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lang="ko-KR" altLang="en-US" sz="14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588D738-BD0C-1A37-239B-21C69C9C7E5A}"/>
              </a:ext>
            </a:extLst>
          </p:cNvPr>
          <p:cNvCxnSpPr>
            <a:cxnSpLocks/>
          </p:cNvCxnSpPr>
          <p:nvPr/>
        </p:nvCxnSpPr>
        <p:spPr>
          <a:xfrm flipV="1">
            <a:off x="3334630" y="3133723"/>
            <a:ext cx="0" cy="955046"/>
          </a:xfrm>
          <a:prstGeom prst="line">
            <a:avLst/>
          </a:prstGeom>
          <a:ln w="38100">
            <a:solidFill>
              <a:srgbClr val="1A1D2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E95C86-31FC-BC5B-D2EC-24DB57874DC5}"/>
              </a:ext>
            </a:extLst>
          </p:cNvPr>
          <p:cNvGrpSpPr/>
          <p:nvPr/>
        </p:nvGrpSpPr>
        <p:grpSpPr>
          <a:xfrm>
            <a:off x="2807164" y="5326693"/>
            <a:ext cx="4570095" cy="728345"/>
            <a:chOff x="3021330" y="831981"/>
            <a:chExt cx="5919485" cy="88692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82C56D1-01B8-8289-85A8-EFAB638B3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381"/>
            <a:stretch/>
          </p:blipFill>
          <p:spPr>
            <a:xfrm>
              <a:off x="3021330" y="831981"/>
              <a:ext cx="5919485" cy="461665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75A2A60-DDC1-D26E-E5FC-77F88E23A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83"/>
            <a:stretch/>
          </p:blipFill>
          <p:spPr>
            <a:xfrm>
              <a:off x="3021330" y="1271739"/>
              <a:ext cx="5919485" cy="447168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DA390F8-8978-973D-9DD4-2CEAADE121BB}"/>
              </a:ext>
            </a:extLst>
          </p:cNvPr>
          <p:cNvSpPr txBox="1"/>
          <p:nvPr/>
        </p:nvSpPr>
        <p:spPr>
          <a:xfrm>
            <a:off x="2807164" y="6074816"/>
            <a:ext cx="4479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Python</a:t>
            </a:r>
            <a:r>
              <a:rPr lang="ko-KR" altLang="en-US" sz="1200" b="1" dirty="0"/>
              <a:t>으로 바인딩된 모델 계산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환경설정  모듈 로드</a:t>
            </a:r>
            <a:endParaRPr lang="en-US" altLang="ko-KR" sz="1200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89AA6E-4016-F20C-7F7A-EA1E0BC7FBBF}"/>
              </a:ext>
            </a:extLst>
          </p:cNvPr>
          <p:cNvSpPr/>
          <p:nvPr/>
        </p:nvSpPr>
        <p:spPr>
          <a:xfrm>
            <a:off x="2832303" y="5428430"/>
            <a:ext cx="3806622" cy="14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978030-11F2-A923-7BE8-9B6E7B4E076F}"/>
              </a:ext>
            </a:extLst>
          </p:cNvPr>
          <p:cNvSpPr txBox="1"/>
          <p:nvPr/>
        </p:nvSpPr>
        <p:spPr>
          <a:xfrm>
            <a:off x="6441353" y="1215693"/>
            <a:ext cx="4479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/torch/</a:t>
            </a:r>
            <a:r>
              <a:rPr lang="en-US" altLang="ko-KR" sz="1200" b="1" dirty="0" err="1"/>
              <a:t>csrc</a:t>
            </a:r>
            <a:r>
              <a:rPr lang="en-US" altLang="ko-KR" sz="1200" b="1" dirty="0"/>
              <a:t>/Module.cpp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4293C7D9-4141-9311-2CBD-AAD2C0F5E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08" y="1512470"/>
            <a:ext cx="4390476" cy="3331186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8EAB60C-89D1-B816-DA53-E12F0FE436B0}"/>
              </a:ext>
            </a:extLst>
          </p:cNvPr>
          <p:cNvCxnSpPr>
            <a:cxnSpLocks/>
          </p:cNvCxnSpPr>
          <p:nvPr/>
        </p:nvCxnSpPr>
        <p:spPr>
          <a:xfrm flipV="1">
            <a:off x="5332875" y="2031270"/>
            <a:ext cx="1429547" cy="3245146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285BF7A-0964-77B7-D20C-2E000607EE5E}"/>
              </a:ext>
            </a:extLst>
          </p:cNvPr>
          <p:cNvSpPr txBox="1"/>
          <p:nvPr/>
        </p:nvSpPr>
        <p:spPr>
          <a:xfrm>
            <a:off x="7269297" y="2826366"/>
            <a:ext cx="4479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rgbClr val="FF0000"/>
                </a:solidFill>
              </a:rPr>
              <a:t>PyMethodDef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구조체에 </a:t>
            </a:r>
            <a:r>
              <a:rPr lang="en-US" altLang="ko-KR" sz="1100" b="1" dirty="0">
                <a:solidFill>
                  <a:srgbClr val="FF0000"/>
                </a:solidFill>
              </a:rPr>
              <a:t>C++ </a:t>
            </a:r>
            <a:r>
              <a:rPr lang="ko-KR" altLang="en-US" sz="1100" b="1" dirty="0">
                <a:solidFill>
                  <a:srgbClr val="FF0000"/>
                </a:solidFill>
              </a:rPr>
              <a:t>메서드 바인딩 정보가 매핑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C541303-B1C2-1E8E-9297-D55D640E6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730" y="1510564"/>
            <a:ext cx="3994529" cy="3334997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19CFE45F-F31C-DDD8-55BD-9E09CB2AE421}"/>
              </a:ext>
            </a:extLst>
          </p:cNvPr>
          <p:cNvSpPr/>
          <p:nvPr/>
        </p:nvSpPr>
        <p:spPr>
          <a:xfrm>
            <a:off x="7763070" y="1915189"/>
            <a:ext cx="1276156" cy="116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93FBA28-52E1-ADE2-BABA-E723F080DCE7}"/>
              </a:ext>
            </a:extLst>
          </p:cNvPr>
          <p:cNvSpPr txBox="1"/>
          <p:nvPr/>
        </p:nvSpPr>
        <p:spPr>
          <a:xfrm>
            <a:off x="3789336" y="1253622"/>
            <a:ext cx="4479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/torch/</a:t>
            </a:r>
            <a:r>
              <a:rPr lang="en-US" altLang="ko-KR" sz="1200" b="1" dirty="0" err="1"/>
              <a:t>csrc</a:t>
            </a:r>
            <a:r>
              <a:rPr lang="en-US" altLang="ko-KR" sz="1200" b="1" dirty="0"/>
              <a:t>/Module.cpp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8D9F080-7564-5842-20F3-884906E298CA}"/>
              </a:ext>
            </a:extLst>
          </p:cNvPr>
          <p:cNvCxnSpPr>
            <a:cxnSpLocks/>
          </p:cNvCxnSpPr>
          <p:nvPr/>
        </p:nvCxnSpPr>
        <p:spPr>
          <a:xfrm flipH="1" flipV="1">
            <a:off x="4237994" y="1819424"/>
            <a:ext cx="3494831" cy="15380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FD6BC1-0450-56CA-602F-39E008547A79}"/>
              </a:ext>
            </a:extLst>
          </p:cNvPr>
          <p:cNvSpPr/>
          <p:nvPr/>
        </p:nvSpPr>
        <p:spPr>
          <a:xfrm>
            <a:off x="2581469" y="1740536"/>
            <a:ext cx="1710945" cy="1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E8027E-9BB5-0C68-0C9A-462CEB1F5258}"/>
              </a:ext>
            </a:extLst>
          </p:cNvPr>
          <p:cNvSpPr txBox="1"/>
          <p:nvPr/>
        </p:nvSpPr>
        <p:spPr>
          <a:xfrm>
            <a:off x="3837878" y="1876527"/>
            <a:ext cx="4479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rgbClr val="FF0000"/>
                </a:solidFill>
              </a:rPr>
              <a:t>PyObject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객체로 정의되어 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Python </a:t>
            </a:r>
            <a:r>
              <a:rPr lang="ko-KR" altLang="en-US" sz="1100" b="1" dirty="0">
                <a:solidFill>
                  <a:srgbClr val="FF0000"/>
                </a:solidFill>
              </a:rPr>
              <a:t>인터프리터에서 호출됨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61B50A0-3741-575C-343D-1D63E18D6767}"/>
              </a:ext>
            </a:extLst>
          </p:cNvPr>
          <p:cNvSpPr txBox="1"/>
          <p:nvPr/>
        </p:nvSpPr>
        <p:spPr>
          <a:xfrm>
            <a:off x="4397036" y="2732116"/>
            <a:ext cx="4479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2"/>
                </a:solidFill>
              </a:rPr>
              <a:t>모듈 레이아웃</a:t>
            </a:r>
            <a:r>
              <a:rPr lang="en-US" altLang="ko-KR" sz="1100" b="1" dirty="0">
                <a:solidFill>
                  <a:schemeClr val="accent2"/>
                </a:solidFill>
              </a:rPr>
              <a:t>, </a:t>
            </a:r>
            <a:r>
              <a:rPr lang="ko-KR" altLang="en-US" sz="1100" b="1" dirty="0">
                <a:solidFill>
                  <a:schemeClr val="accent2"/>
                </a:solidFill>
              </a:rPr>
              <a:t>메모리 </a:t>
            </a:r>
            <a:endParaRPr lang="en-US" altLang="ko-KR" sz="1100" b="1" dirty="0">
              <a:solidFill>
                <a:schemeClr val="accent2"/>
              </a:solidFill>
            </a:endParaRPr>
          </a:p>
          <a:p>
            <a:r>
              <a:rPr lang="ko-KR" altLang="en-US" sz="1100" b="1" dirty="0">
                <a:solidFill>
                  <a:schemeClr val="accent2"/>
                </a:solidFill>
              </a:rPr>
              <a:t>데이터 타입 초기화</a:t>
            </a:r>
            <a:endParaRPr lang="en-US" altLang="ko-KR" sz="1100" b="1" dirty="0">
              <a:solidFill>
                <a:schemeClr val="accent2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0B38C6-359B-CC72-FEB8-2585E725C85D}"/>
              </a:ext>
            </a:extLst>
          </p:cNvPr>
          <p:cNvSpPr/>
          <p:nvPr/>
        </p:nvSpPr>
        <p:spPr>
          <a:xfrm>
            <a:off x="2333819" y="2788286"/>
            <a:ext cx="1998408" cy="8312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33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80" grpId="0" animBg="1"/>
      <p:bldP spid="81" grpId="0"/>
      <p:bldP spid="82" grpId="0"/>
      <p:bldP spid="8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79801"/>
            <a:ext cx="11757660" cy="5146052"/>
          </a:xfrm>
        </p:spPr>
        <p:txBody>
          <a:bodyPr/>
          <a:lstStyle/>
          <a:p>
            <a:endParaRPr lang="en-US" altLang="ko-KR" sz="16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8797B-F05B-BB68-3C6F-66EB642C9B47}"/>
              </a:ext>
            </a:extLst>
          </p:cNvPr>
          <p:cNvSpPr/>
          <p:nvPr/>
        </p:nvSpPr>
        <p:spPr>
          <a:xfrm>
            <a:off x="266700" y="2733674"/>
            <a:ext cx="1314450" cy="4000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MNIST.py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32D659-45E3-F4EC-E509-3192AFB012B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23925" y="2409823"/>
            <a:ext cx="657225" cy="323851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3ABE1C-7D04-4765-08C8-9CCFC6EDC9C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23925" y="1219200"/>
            <a:ext cx="657225" cy="1514474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27EA2E-6A38-F289-1AE7-0DE399C13623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581150" y="2933699"/>
            <a:ext cx="1527810" cy="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1322FA-87B6-91EA-60DC-5BBF858AC028}"/>
              </a:ext>
            </a:extLst>
          </p:cNvPr>
          <p:cNvSpPr/>
          <p:nvPr/>
        </p:nvSpPr>
        <p:spPr>
          <a:xfrm>
            <a:off x="3108960" y="2733675"/>
            <a:ext cx="1314450" cy="4000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__init__.py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AA9E10-67E5-5F98-D137-E18FD001D383}"/>
              </a:ext>
            </a:extLst>
          </p:cNvPr>
          <p:cNvSpPr txBox="1"/>
          <p:nvPr/>
        </p:nvSpPr>
        <p:spPr>
          <a:xfrm>
            <a:off x="83964" y="3201672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Python3 MNIST.py</a:t>
            </a:r>
            <a:endParaRPr lang="ko-KR" altLang="en-US" sz="14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3E8AECE-0003-6EE2-113E-BD3FB21CB75A}"/>
              </a:ext>
            </a:extLst>
          </p:cNvPr>
          <p:cNvCxnSpPr>
            <a:cxnSpLocks/>
            <a:stCxn id="47" idx="3"/>
            <a:endCxn id="30" idx="0"/>
          </p:cNvCxnSpPr>
          <p:nvPr/>
        </p:nvCxnSpPr>
        <p:spPr>
          <a:xfrm>
            <a:off x="3108960" y="1328865"/>
            <a:ext cx="657225" cy="140481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566BBE-DFFF-7AE9-7438-54F96D1FDA18}"/>
              </a:ext>
            </a:extLst>
          </p:cNvPr>
          <p:cNvSpPr/>
          <p:nvPr/>
        </p:nvSpPr>
        <p:spPr>
          <a:xfrm>
            <a:off x="1581150" y="1209930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torch</a:t>
            </a:r>
          </a:p>
        </p:txBody>
      </p: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C734B506-5576-72D6-931B-BFBE0199EEF1}"/>
              </a:ext>
            </a:extLst>
          </p:cNvPr>
          <p:cNvSpPr/>
          <p:nvPr/>
        </p:nvSpPr>
        <p:spPr>
          <a:xfrm>
            <a:off x="3789924" y="3429000"/>
            <a:ext cx="219075" cy="1638300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80C532-AC13-2975-BD25-92291149A29C}"/>
              </a:ext>
            </a:extLst>
          </p:cNvPr>
          <p:cNvSpPr txBox="1"/>
          <p:nvPr/>
        </p:nvSpPr>
        <p:spPr>
          <a:xfrm>
            <a:off x="4022829" y="3460715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binding initialize,</a:t>
            </a:r>
          </a:p>
          <a:p>
            <a:r>
              <a:rPr lang="en-US" altLang="ko-KR" sz="1200" b="1" dirty="0"/>
              <a:t>Module Load,</a:t>
            </a:r>
          </a:p>
          <a:p>
            <a:r>
              <a:rPr lang="en-US" altLang="ko-KR" sz="1200" b="1" dirty="0"/>
              <a:t>Data type,</a:t>
            </a:r>
          </a:p>
          <a:p>
            <a:r>
              <a:rPr lang="en-US" altLang="ko-KR" sz="1200" b="1" dirty="0"/>
              <a:t>Layout,</a:t>
            </a:r>
          </a:p>
          <a:p>
            <a:r>
              <a:rPr lang="en-US" altLang="ko-KR" sz="1200" b="1" dirty="0"/>
              <a:t>Memory format,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0E0029-ABE3-55BF-235B-02415A433B12}"/>
              </a:ext>
            </a:extLst>
          </p:cNvPr>
          <p:cNvSpPr txBox="1"/>
          <p:nvPr/>
        </p:nvSpPr>
        <p:spPr>
          <a:xfrm>
            <a:off x="2748467" y="406568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torch._C</a:t>
            </a:r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lang="ko-KR" altLang="en-US" sz="14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588D738-BD0C-1A37-239B-21C69C9C7E5A}"/>
              </a:ext>
            </a:extLst>
          </p:cNvPr>
          <p:cNvCxnSpPr>
            <a:cxnSpLocks/>
          </p:cNvCxnSpPr>
          <p:nvPr/>
        </p:nvCxnSpPr>
        <p:spPr>
          <a:xfrm flipV="1">
            <a:off x="3267955" y="3133723"/>
            <a:ext cx="0" cy="955046"/>
          </a:xfrm>
          <a:prstGeom prst="line">
            <a:avLst/>
          </a:prstGeom>
          <a:ln w="38100">
            <a:solidFill>
              <a:srgbClr val="1A1D2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707A56-D1F7-9475-BF25-3A1AC981F3A3}"/>
              </a:ext>
            </a:extLst>
          </p:cNvPr>
          <p:cNvSpPr/>
          <p:nvPr/>
        </p:nvSpPr>
        <p:spPr>
          <a:xfrm>
            <a:off x="1581150" y="1447799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7551DC-4A14-3912-49D5-B30584EC0182}"/>
              </a:ext>
            </a:extLst>
          </p:cNvPr>
          <p:cNvSpPr/>
          <p:nvPr/>
        </p:nvSpPr>
        <p:spPr>
          <a:xfrm>
            <a:off x="1581150" y="1686052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torch.tensor</a:t>
            </a:r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(MNIST)</a:t>
            </a:r>
            <a:endParaRPr lang="en-US" altLang="ko-KR" sz="11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65CC09-8D26-7826-0D20-DF34353C88BC}"/>
              </a:ext>
            </a:extLst>
          </p:cNvPr>
          <p:cNvSpPr/>
          <p:nvPr/>
        </p:nvSpPr>
        <p:spPr>
          <a:xfrm>
            <a:off x="5884236" y="2733673"/>
            <a:ext cx="1314450" cy="400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Python_</a:t>
            </a: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tensor.cpp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8D5D128-280B-ECA4-F4BB-D63B64C2944E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108960" y="1804987"/>
            <a:ext cx="3432501" cy="92868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3D8B83-DD78-2715-F122-4FBE2926DC0B}"/>
              </a:ext>
            </a:extLst>
          </p:cNvPr>
          <p:cNvSpPr txBox="1"/>
          <p:nvPr/>
        </p:nvSpPr>
        <p:spPr>
          <a:xfrm>
            <a:off x="3933371" y="1045939"/>
            <a:ext cx="6414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Consolas" panose="020B0609020204030204" pitchFamily="49" charset="0"/>
              </a:rPr>
              <a:t>torch/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csrc</a:t>
            </a:r>
            <a:r>
              <a:rPr lang="en-US" altLang="ko-KR" sz="1400" b="1" i="1" dirty="0">
                <a:latin typeface="Consolas" panose="020B0609020204030204" pitchFamily="49" charset="0"/>
              </a:rPr>
              <a:t>/tensor/python_tensor.cpp &amp; </a:t>
            </a:r>
          </a:p>
          <a:p>
            <a:r>
              <a:rPr lang="en-US" altLang="ko-KR" sz="1400" b="1" i="1" dirty="0">
                <a:latin typeface="Consolas" panose="020B0609020204030204" pitchFamily="49" charset="0"/>
              </a:rPr>
              <a:t>torch/c10/core/TensorImpl.cpp</a:t>
            </a:r>
          </a:p>
          <a:p>
            <a:r>
              <a:rPr lang="en-US" altLang="ko-KR" sz="1400" b="1" i="1" dirty="0">
                <a:latin typeface="Consolas" panose="020B0609020204030204" pitchFamily="49" charset="0"/>
              </a:rPr>
              <a:t>torch/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src</a:t>
            </a:r>
            <a:r>
              <a:rPr lang="en-US" altLang="ko-KR" sz="1400" b="1" i="1" dirty="0">
                <a:latin typeface="Consolas" panose="020B0609020204030204" pitchFamily="49" charset="0"/>
              </a:rPr>
              <a:t>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/Core/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TensorBody.h</a:t>
            </a:r>
            <a:endParaRPr lang="ko-KR" altLang="en-US" sz="1400" b="1" i="1" dirty="0"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9EB600-7EDA-1622-AC76-BA1F6DB192BF}"/>
              </a:ext>
            </a:extLst>
          </p:cNvPr>
          <p:cNvSpPr/>
          <p:nvPr/>
        </p:nvSpPr>
        <p:spPr>
          <a:xfrm>
            <a:off x="5893116" y="4088769"/>
            <a:ext cx="1314451" cy="400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b="1" i="1" dirty="0">
                <a:solidFill>
                  <a:schemeClr val="bg2">
                    <a:lumMod val="10000"/>
                  </a:schemeClr>
                </a:solidFill>
              </a:rPr>
              <a:t>TensorImpl.cpp</a:t>
            </a:r>
            <a:endParaRPr lang="ko-KR" altLang="en-US" sz="15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50C39D-32DA-96FB-27DD-262E33F7D4E1}"/>
              </a:ext>
            </a:extLst>
          </p:cNvPr>
          <p:cNvCxnSpPr>
            <a:cxnSpLocks/>
          </p:cNvCxnSpPr>
          <p:nvPr/>
        </p:nvCxnSpPr>
        <p:spPr>
          <a:xfrm flipV="1">
            <a:off x="6096000" y="3133722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D408ADF-D566-ED2D-9B44-03F1452063A5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 flipV="1">
            <a:off x="4423410" y="2933698"/>
            <a:ext cx="1460826" cy="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51DC3D-BC3A-BFC6-8977-442F414CA75B}"/>
              </a:ext>
            </a:extLst>
          </p:cNvPr>
          <p:cNvSpPr txBox="1"/>
          <p:nvPr/>
        </p:nvSpPr>
        <p:spPr>
          <a:xfrm>
            <a:off x="6134971" y="3201671"/>
            <a:ext cx="2313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Create Tensor </a:t>
            </a:r>
            <a:r>
              <a:rPr lang="en-US" altLang="ko-KR" sz="1400" b="1" i="1" dirty="0" err="1"/>
              <a:t>PyObject</a:t>
            </a:r>
            <a:endParaRPr lang="en-US" altLang="ko-KR" sz="1400" b="1" i="1" dirty="0"/>
          </a:p>
          <a:p>
            <a:r>
              <a:rPr lang="en-US" altLang="ko-KR" sz="1400" b="1" i="1" dirty="0"/>
              <a:t>Binding high level API</a:t>
            </a:r>
          </a:p>
          <a:p>
            <a:r>
              <a:rPr lang="en-US" altLang="ko-KR" sz="1400" b="1" i="1" dirty="0"/>
              <a:t>Wrapped C++ obj to Python</a:t>
            </a:r>
            <a:endParaRPr lang="ko-KR" altLang="en-US" sz="1400" b="1" i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A3A9CED-6EB2-974A-FEC4-7B3C626E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0" y="3113791"/>
            <a:ext cx="4852837" cy="319848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F4710ED-4502-10ED-DF1F-1543C51B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6" y="173696"/>
            <a:ext cx="4852837" cy="2880338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B9EF2BD-8BA0-368A-F94A-71C3EA7F8795}"/>
              </a:ext>
            </a:extLst>
          </p:cNvPr>
          <p:cNvCxnSpPr>
            <a:cxnSpLocks/>
          </p:cNvCxnSpPr>
          <p:nvPr/>
        </p:nvCxnSpPr>
        <p:spPr>
          <a:xfrm flipV="1">
            <a:off x="6084570" y="4522544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2E443A-AC53-AB38-0B7F-80C3EF386D14}"/>
              </a:ext>
            </a:extLst>
          </p:cNvPr>
          <p:cNvSpPr/>
          <p:nvPr/>
        </p:nvSpPr>
        <p:spPr>
          <a:xfrm>
            <a:off x="5884235" y="5511317"/>
            <a:ext cx="1314451" cy="400049"/>
          </a:xfrm>
          <a:prstGeom prst="rect">
            <a:avLst/>
          </a:prstGeom>
          <a:solidFill>
            <a:srgbClr val="DCA2E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b="1" i="1" dirty="0" err="1">
                <a:solidFill>
                  <a:schemeClr val="bg2">
                    <a:lumMod val="10000"/>
                  </a:schemeClr>
                </a:solidFill>
              </a:rPr>
              <a:t>TensorBody.h</a:t>
            </a:r>
            <a:endParaRPr lang="ko-KR" altLang="en-US" sz="15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8521F-FB20-6FB8-E264-78374BCAC27A}"/>
              </a:ext>
            </a:extLst>
          </p:cNvPr>
          <p:cNvSpPr txBox="1"/>
          <p:nvPr/>
        </p:nvSpPr>
        <p:spPr>
          <a:xfrm>
            <a:off x="6096000" y="5931750"/>
            <a:ext cx="297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Low Level Tensor Class Defined here </a:t>
            </a:r>
            <a:endParaRPr lang="ko-KR" altLang="en-US" sz="14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3652A6-C9D0-7FDC-18E3-A451BED9AB63}"/>
              </a:ext>
            </a:extLst>
          </p:cNvPr>
          <p:cNvSpPr txBox="1"/>
          <p:nvPr/>
        </p:nvSpPr>
        <p:spPr>
          <a:xfrm>
            <a:off x="6134971" y="4526050"/>
            <a:ext cx="2068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Provide Core abstraction</a:t>
            </a:r>
          </a:p>
          <a:p>
            <a:r>
              <a:rPr lang="en-US" altLang="ko-KR" sz="1400" b="1" i="1" dirty="0"/>
              <a:t>Caffe2 Op</a:t>
            </a:r>
          </a:p>
          <a:p>
            <a:r>
              <a:rPr lang="en-US" altLang="ko-KR" sz="1400" b="1" i="1" dirty="0"/>
              <a:t>Wrapped </a:t>
            </a:r>
            <a:r>
              <a:rPr lang="en-US" altLang="ko-KR" sz="1400" b="1" i="1" dirty="0" err="1"/>
              <a:t>TensorBody</a:t>
            </a:r>
            <a:r>
              <a:rPr lang="en-US" altLang="ko-KR" sz="1400" b="1" i="1" dirty="0"/>
              <a:t> </a:t>
            </a:r>
            <a:endParaRPr lang="ko-KR" altLang="en-US" sz="1400" b="1" i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C0553F-4689-C2CB-AF8B-0B75CFB9CC67}"/>
              </a:ext>
            </a:extLst>
          </p:cNvPr>
          <p:cNvSpPr/>
          <p:nvPr/>
        </p:nvSpPr>
        <p:spPr>
          <a:xfrm>
            <a:off x="6709852" y="2444657"/>
            <a:ext cx="5116830" cy="37821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A6BE13-949C-C917-DF8E-D7275341C998}"/>
              </a:ext>
            </a:extLst>
          </p:cNvPr>
          <p:cNvSpPr/>
          <p:nvPr/>
        </p:nvSpPr>
        <p:spPr>
          <a:xfrm>
            <a:off x="6881833" y="3313099"/>
            <a:ext cx="1861407" cy="15631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문서 44">
            <a:extLst>
              <a:ext uri="{FF2B5EF4-FFF2-40B4-BE49-F238E27FC236}">
                <a16:creationId xmlns:a16="http://schemas.microsoft.com/office/drawing/2014/main" id="{247AA8FC-B516-3F66-172C-507DDAFE7ED8}"/>
              </a:ext>
            </a:extLst>
          </p:cNvPr>
          <p:cNvSpPr/>
          <p:nvPr/>
        </p:nvSpPr>
        <p:spPr>
          <a:xfrm>
            <a:off x="6881832" y="4879147"/>
            <a:ext cx="1861407" cy="523728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BB023C-2D0E-80CB-3EE5-F42C4BC913FE}"/>
              </a:ext>
            </a:extLst>
          </p:cNvPr>
          <p:cNvSpPr txBox="1"/>
          <p:nvPr/>
        </p:nvSpPr>
        <p:spPr>
          <a:xfrm>
            <a:off x="6893478" y="3275701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Tensor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dtype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 device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 layout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pPr algn="ctr"/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Custom field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0179E5-4938-E762-7879-973CAEBB8BA4}"/>
              </a:ext>
            </a:extLst>
          </p:cNvPr>
          <p:cNvSpPr txBox="1"/>
          <p:nvPr/>
        </p:nvSpPr>
        <p:spPr>
          <a:xfrm>
            <a:off x="7083532" y="2875657"/>
            <a:ext cx="137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torch.tensor</a:t>
            </a:r>
            <a:endParaRPr lang="ko-KR" altLang="en-US" b="1" i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9C4C2FD-1811-6FC1-8756-A69E3F92023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7851406" y="4060464"/>
            <a:ext cx="1083794" cy="134534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42F0B31-1EA7-4D12-3E83-C7AD23644178}"/>
              </a:ext>
            </a:extLst>
          </p:cNvPr>
          <p:cNvCxnSpPr>
            <a:cxnSpLocks/>
          </p:cNvCxnSpPr>
          <p:nvPr/>
        </p:nvCxnSpPr>
        <p:spPr>
          <a:xfrm>
            <a:off x="7851406" y="4455980"/>
            <a:ext cx="1083794" cy="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151BCE6-19F4-9791-0223-1EF9D8DAB3A2}"/>
              </a:ext>
            </a:extLst>
          </p:cNvPr>
          <p:cNvSpPr txBox="1"/>
          <p:nvPr/>
        </p:nvSpPr>
        <p:spPr>
          <a:xfrm>
            <a:off x="8935200" y="3798854"/>
            <a:ext cx="254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텐서</a:t>
            </a:r>
            <a:r>
              <a:rPr lang="ko-KR" altLang="en-US" sz="1400" b="1" dirty="0"/>
              <a:t> 객체가 할당된 위치</a:t>
            </a:r>
            <a:r>
              <a:rPr lang="en-US" altLang="ko-KR" sz="1400" b="1" dirty="0"/>
              <a:t>(CPU,GPU)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72092E-F232-0072-B39E-9CB39A4F9208}"/>
              </a:ext>
            </a:extLst>
          </p:cNvPr>
          <p:cNvSpPr txBox="1"/>
          <p:nvPr/>
        </p:nvSpPr>
        <p:spPr>
          <a:xfrm>
            <a:off x="8935200" y="4299017"/>
            <a:ext cx="254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Stride, Sparse, MKL_DNN, Batch</a:t>
            </a:r>
            <a:endParaRPr lang="ko-KR" altLang="en-US" sz="1400" b="1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B6CB119-AE10-2516-7253-D08B041EF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548" y="191021"/>
            <a:ext cx="6106377" cy="2210108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4883FC-8C3F-ED14-5198-E302DEEFEEED}"/>
              </a:ext>
            </a:extLst>
          </p:cNvPr>
          <p:cNvSpPr/>
          <p:nvPr/>
        </p:nvSpPr>
        <p:spPr>
          <a:xfrm>
            <a:off x="5824428" y="381849"/>
            <a:ext cx="1259103" cy="1172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4" grpId="0" animBg="1"/>
      <p:bldP spid="45" grpId="0" animBg="1"/>
      <p:bldP spid="46" grpId="0"/>
      <p:bldP spid="48" grpId="0"/>
      <p:bldP spid="69" grpId="0"/>
      <p:bldP spid="71" grpId="0"/>
      <p:bldP spid="7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소스구조 분석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Reference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852626-4020-C516-93CA-60E08DC1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79801"/>
            <a:ext cx="11757660" cy="5146052"/>
          </a:xfrm>
        </p:spPr>
        <p:txBody>
          <a:bodyPr/>
          <a:lstStyle/>
          <a:p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8797B-F05B-BB68-3C6F-66EB642C9B47}"/>
              </a:ext>
            </a:extLst>
          </p:cNvPr>
          <p:cNvSpPr/>
          <p:nvPr/>
        </p:nvSpPr>
        <p:spPr>
          <a:xfrm>
            <a:off x="266700" y="2733674"/>
            <a:ext cx="1314450" cy="40004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MNIST.py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32D659-45E3-F4EC-E509-3192AFB012B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23925" y="2409823"/>
            <a:ext cx="657225" cy="323851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43ABE1C-7D04-4765-08C8-9CCFC6EDC9C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23925" y="1219200"/>
            <a:ext cx="657225" cy="1514474"/>
          </a:xfrm>
          <a:prstGeom prst="line">
            <a:avLst/>
          </a:prstGeom>
          <a:ln w="19050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27EA2E-6A38-F289-1AE7-0DE399C13623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581150" y="2933699"/>
            <a:ext cx="1527810" cy="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1322FA-87B6-91EA-60DC-5BBF858AC028}"/>
              </a:ext>
            </a:extLst>
          </p:cNvPr>
          <p:cNvSpPr/>
          <p:nvPr/>
        </p:nvSpPr>
        <p:spPr>
          <a:xfrm>
            <a:off x="3108960" y="2733675"/>
            <a:ext cx="1314450" cy="4000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__init__.py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AA9E10-67E5-5F98-D137-E18FD001D383}"/>
              </a:ext>
            </a:extLst>
          </p:cNvPr>
          <p:cNvSpPr txBox="1"/>
          <p:nvPr/>
        </p:nvSpPr>
        <p:spPr>
          <a:xfrm>
            <a:off x="83964" y="3201672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Python3 MNIST.py</a:t>
            </a:r>
            <a:endParaRPr lang="ko-KR" altLang="en-US" sz="14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3E8AECE-0003-6EE2-113E-BD3FB21CB75A}"/>
              </a:ext>
            </a:extLst>
          </p:cNvPr>
          <p:cNvCxnSpPr>
            <a:cxnSpLocks/>
            <a:stCxn id="47" idx="3"/>
            <a:endCxn id="30" idx="0"/>
          </p:cNvCxnSpPr>
          <p:nvPr/>
        </p:nvCxnSpPr>
        <p:spPr>
          <a:xfrm>
            <a:off x="3108960" y="1328865"/>
            <a:ext cx="657225" cy="140481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566BBE-DFFF-7AE9-7438-54F96D1FDA18}"/>
              </a:ext>
            </a:extLst>
          </p:cNvPr>
          <p:cNvSpPr/>
          <p:nvPr/>
        </p:nvSpPr>
        <p:spPr>
          <a:xfrm>
            <a:off x="1581150" y="1209930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torch</a:t>
            </a:r>
          </a:p>
        </p:txBody>
      </p: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C734B506-5576-72D6-931B-BFBE0199EEF1}"/>
              </a:ext>
            </a:extLst>
          </p:cNvPr>
          <p:cNvSpPr/>
          <p:nvPr/>
        </p:nvSpPr>
        <p:spPr>
          <a:xfrm>
            <a:off x="3789924" y="3429000"/>
            <a:ext cx="219075" cy="1638300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80C532-AC13-2975-BD25-92291149A29C}"/>
              </a:ext>
            </a:extLst>
          </p:cNvPr>
          <p:cNvSpPr txBox="1"/>
          <p:nvPr/>
        </p:nvSpPr>
        <p:spPr>
          <a:xfrm>
            <a:off x="4022829" y="3460715"/>
            <a:ext cx="1861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Python binding initialize,</a:t>
            </a:r>
          </a:p>
          <a:p>
            <a:r>
              <a:rPr lang="en-US" altLang="ko-KR" sz="1200" b="1" dirty="0"/>
              <a:t>Module Load,</a:t>
            </a:r>
          </a:p>
          <a:p>
            <a:r>
              <a:rPr lang="en-US" altLang="ko-KR" sz="1200" b="1" dirty="0"/>
              <a:t>Data type,</a:t>
            </a:r>
          </a:p>
          <a:p>
            <a:r>
              <a:rPr lang="en-US" altLang="ko-KR" sz="1200" b="1" dirty="0"/>
              <a:t>Layout,</a:t>
            </a:r>
          </a:p>
          <a:p>
            <a:r>
              <a:rPr lang="en-US" altLang="ko-KR" sz="1200" b="1" dirty="0"/>
              <a:t>Memory format,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0E0029-ABE3-55BF-235B-02415A433B12}"/>
              </a:ext>
            </a:extLst>
          </p:cNvPr>
          <p:cNvSpPr txBox="1"/>
          <p:nvPr/>
        </p:nvSpPr>
        <p:spPr>
          <a:xfrm>
            <a:off x="2826848" y="406568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torch._C</a:t>
            </a:r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lang="ko-KR" altLang="en-US" sz="1400" b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588D738-BD0C-1A37-239B-21C69C9C7E5A}"/>
              </a:ext>
            </a:extLst>
          </p:cNvPr>
          <p:cNvCxnSpPr>
            <a:cxnSpLocks/>
          </p:cNvCxnSpPr>
          <p:nvPr/>
        </p:nvCxnSpPr>
        <p:spPr>
          <a:xfrm flipV="1">
            <a:off x="3267955" y="3133723"/>
            <a:ext cx="0" cy="955046"/>
          </a:xfrm>
          <a:prstGeom prst="line">
            <a:avLst/>
          </a:prstGeom>
          <a:ln w="38100">
            <a:solidFill>
              <a:srgbClr val="1A1D2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707A56-D1F7-9475-BF25-3A1AC981F3A3}"/>
              </a:ext>
            </a:extLst>
          </p:cNvPr>
          <p:cNvSpPr/>
          <p:nvPr/>
        </p:nvSpPr>
        <p:spPr>
          <a:xfrm>
            <a:off x="1581150" y="1447799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7551DC-4A14-3912-49D5-B30584EC0182}"/>
              </a:ext>
            </a:extLst>
          </p:cNvPr>
          <p:cNvSpPr/>
          <p:nvPr/>
        </p:nvSpPr>
        <p:spPr>
          <a:xfrm>
            <a:off x="1581150" y="1686052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torch.tensor</a:t>
            </a:r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(MNIST)</a:t>
            </a:r>
            <a:endParaRPr lang="en-US" altLang="ko-KR" sz="11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65CC09-8D26-7826-0D20-DF34353C88BC}"/>
              </a:ext>
            </a:extLst>
          </p:cNvPr>
          <p:cNvSpPr/>
          <p:nvPr/>
        </p:nvSpPr>
        <p:spPr>
          <a:xfrm>
            <a:off x="5884236" y="2733673"/>
            <a:ext cx="1314450" cy="400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Python_</a:t>
            </a: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tensor.cpp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8D5D128-280B-ECA4-F4BB-D63B64C2944E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108960" y="1804987"/>
            <a:ext cx="3432501" cy="92868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3D8B83-DD78-2715-F122-4FBE2926DC0B}"/>
              </a:ext>
            </a:extLst>
          </p:cNvPr>
          <p:cNvSpPr txBox="1"/>
          <p:nvPr/>
        </p:nvSpPr>
        <p:spPr>
          <a:xfrm>
            <a:off x="3933371" y="1045939"/>
            <a:ext cx="6414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Consolas" panose="020B0609020204030204" pitchFamily="49" charset="0"/>
              </a:rPr>
              <a:t>torch/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csrc</a:t>
            </a:r>
            <a:r>
              <a:rPr lang="en-US" altLang="ko-KR" sz="1400" b="1" i="1" dirty="0">
                <a:latin typeface="Consolas" panose="020B0609020204030204" pitchFamily="49" charset="0"/>
              </a:rPr>
              <a:t>/tensor/python_tensor.cpp &amp; </a:t>
            </a:r>
          </a:p>
          <a:p>
            <a:r>
              <a:rPr lang="en-US" altLang="ko-KR" sz="1400" b="1" i="1" dirty="0">
                <a:latin typeface="Consolas" panose="020B0609020204030204" pitchFamily="49" charset="0"/>
              </a:rPr>
              <a:t>torch/c10/core/TensorImpl.cpp</a:t>
            </a:r>
          </a:p>
          <a:p>
            <a:r>
              <a:rPr lang="en-US" altLang="ko-KR" sz="1400" b="1" i="1" dirty="0">
                <a:latin typeface="Consolas" panose="020B0609020204030204" pitchFamily="49" charset="0"/>
              </a:rPr>
              <a:t>torch/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src</a:t>
            </a:r>
            <a:r>
              <a:rPr lang="en-US" altLang="ko-KR" sz="1400" b="1" i="1" dirty="0">
                <a:latin typeface="Consolas" panose="020B0609020204030204" pitchFamily="49" charset="0"/>
              </a:rPr>
              <a:t>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/Core/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TensorBody.h</a:t>
            </a:r>
            <a:endParaRPr lang="ko-KR" altLang="en-US" sz="1400" b="1" i="1" dirty="0"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9EB600-7EDA-1622-AC76-BA1F6DB192BF}"/>
              </a:ext>
            </a:extLst>
          </p:cNvPr>
          <p:cNvSpPr/>
          <p:nvPr/>
        </p:nvSpPr>
        <p:spPr>
          <a:xfrm>
            <a:off x="5893116" y="4088769"/>
            <a:ext cx="1314451" cy="400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b="1" i="1" dirty="0">
                <a:solidFill>
                  <a:schemeClr val="bg2">
                    <a:lumMod val="10000"/>
                  </a:schemeClr>
                </a:solidFill>
              </a:rPr>
              <a:t>TensorImpl.cpp</a:t>
            </a:r>
            <a:endParaRPr lang="ko-KR" altLang="en-US" sz="15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50C39D-32DA-96FB-27DD-262E33F7D4E1}"/>
              </a:ext>
            </a:extLst>
          </p:cNvPr>
          <p:cNvCxnSpPr>
            <a:cxnSpLocks/>
          </p:cNvCxnSpPr>
          <p:nvPr/>
        </p:nvCxnSpPr>
        <p:spPr>
          <a:xfrm flipV="1">
            <a:off x="6096000" y="3133722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D408ADF-D566-ED2D-9B44-03F1452063A5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 flipV="1">
            <a:off x="4423410" y="2933698"/>
            <a:ext cx="1460826" cy="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551DC3D-BC3A-BFC6-8977-442F414CA75B}"/>
              </a:ext>
            </a:extLst>
          </p:cNvPr>
          <p:cNvSpPr txBox="1"/>
          <p:nvPr/>
        </p:nvSpPr>
        <p:spPr>
          <a:xfrm>
            <a:off x="6134971" y="3201671"/>
            <a:ext cx="2313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Create Tensor </a:t>
            </a:r>
            <a:r>
              <a:rPr lang="en-US" altLang="ko-KR" sz="1400" b="1" i="1" dirty="0" err="1"/>
              <a:t>PyObject</a:t>
            </a:r>
            <a:endParaRPr lang="en-US" altLang="ko-KR" sz="1400" b="1" i="1" dirty="0"/>
          </a:p>
          <a:p>
            <a:r>
              <a:rPr lang="en-US" altLang="ko-KR" sz="1400" b="1" i="1" dirty="0"/>
              <a:t>Binding high level API</a:t>
            </a:r>
          </a:p>
          <a:p>
            <a:r>
              <a:rPr lang="en-US" altLang="ko-KR" sz="1400" b="1" i="1" dirty="0"/>
              <a:t>Wrapped C++ obj to Python</a:t>
            </a:r>
            <a:endParaRPr lang="ko-KR" altLang="en-US" sz="1400" b="1" i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B9EF2BD-8BA0-368A-F94A-71C3EA7F8795}"/>
              </a:ext>
            </a:extLst>
          </p:cNvPr>
          <p:cNvCxnSpPr>
            <a:cxnSpLocks/>
          </p:cNvCxnSpPr>
          <p:nvPr/>
        </p:nvCxnSpPr>
        <p:spPr>
          <a:xfrm flipV="1">
            <a:off x="6084570" y="4522544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2E443A-AC53-AB38-0B7F-80C3EF386D14}"/>
              </a:ext>
            </a:extLst>
          </p:cNvPr>
          <p:cNvSpPr/>
          <p:nvPr/>
        </p:nvSpPr>
        <p:spPr>
          <a:xfrm>
            <a:off x="5884235" y="5511317"/>
            <a:ext cx="1314451" cy="400049"/>
          </a:xfrm>
          <a:prstGeom prst="rect">
            <a:avLst/>
          </a:prstGeom>
          <a:solidFill>
            <a:srgbClr val="DCA2E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b="1" i="1" dirty="0" err="1">
                <a:solidFill>
                  <a:schemeClr val="bg2">
                    <a:lumMod val="10000"/>
                  </a:schemeClr>
                </a:solidFill>
              </a:rPr>
              <a:t>TensorBody.h</a:t>
            </a:r>
            <a:endParaRPr lang="ko-KR" altLang="en-US" sz="15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8521F-FB20-6FB8-E264-78374BCAC27A}"/>
              </a:ext>
            </a:extLst>
          </p:cNvPr>
          <p:cNvSpPr txBox="1"/>
          <p:nvPr/>
        </p:nvSpPr>
        <p:spPr>
          <a:xfrm>
            <a:off x="6096000" y="5931750"/>
            <a:ext cx="297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Low Level Tensor Class Defined here </a:t>
            </a:r>
            <a:endParaRPr lang="ko-KR" altLang="en-US" sz="14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3652A6-C9D0-7FDC-18E3-A451BED9AB63}"/>
              </a:ext>
            </a:extLst>
          </p:cNvPr>
          <p:cNvSpPr txBox="1"/>
          <p:nvPr/>
        </p:nvSpPr>
        <p:spPr>
          <a:xfrm>
            <a:off x="6134971" y="4526050"/>
            <a:ext cx="2068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Provide Core abstraction</a:t>
            </a:r>
          </a:p>
          <a:p>
            <a:r>
              <a:rPr lang="en-US" altLang="ko-KR" sz="1400" b="1" i="1" dirty="0"/>
              <a:t>Caffe2 Op</a:t>
            </a:r>
          </a:p>
          <a:p>
            <a:r>
              <a:rPr lang="en-US" altLang="ko-KR" sz="1400" b="1" i="1" dirty="0"/>
              <a:t>Wrapped </a:t>
            </a:r>
            <a:r>
              <a:rPr lang="en-US" altLang="ko-KR" sz="1400" b="1" i="1" dirty="0" err="1"/>
              <a:t>TensorBody</a:t>
            </a:r>
            <a:r>
              <a:rPr lang="en-US" altLang="ko-KR" sz="1400" b="1" i="1" dirty="0"/>
              <a:t> </a:t>
            </a:r>
            <a:endParaRPr lang="ko-KR" altLang="en-US" sz="1400" b="1" i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1CB4C5-20B0-E0EC-9B44-531AD65309A1}"/>
              </a:ext>
            </a:extLst>
          </p:cNvPr>
          <p:cNvSpPr/>
          <p:nvPr/>
        </p:nvSpPr>
        <p:spPr>
          <a:xfrm>
            <a:off x="1581150" y="1913652"/>
            <a:ext cx="1527810" cy="237869"/>
          </a:xfrm>
          <a:prstGeom prst="rect">
            <a:avLst/>
          </a:prstGeom>
          <a:solidFill>
            <a:srgbClr val="B1B1B1"/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torch.nn.conv</a:t>
            </a:r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(x)</a:t>
            </a:r>
            <a:endParaRPr lang="en-US" altLang="ko-KR" sz="11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BF89FF-EFC6-CEDF-6A00-66545866A9AB}"/>
              </a:ext>
            </a:extLst>
          </p:cNvPr>
          <p:cNvSpPr/>
          <p:nvPr/>
        </p:nvSpPr>
        <p:spPr>
          <a:xfrm>
            <a:off x="8659512" y="2733673"/>
            <a:ext cx="1314450" cy="40004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conv.py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476B9D8-B095-5D3C-135F-C23A794D9ABA}"/>
              </a:ext>
            </a:extLst>
          </p:cNvPr>
          <p:cNvCxnSpPr>
            <a:cxnSpLocks/>
            <a:stCxn id="8" idx="3"/>
            <a:endCxn id="12" idx="0"/>
          </p:cNvCxnSpPr>
          <p:nvPr/>
        </p:nvCxnSpPr>
        <p:spPr>
          <a:xfrm>
            <a:off x="3108960" y="2032587"/>
            <a:ext cx="6207777" cy="701086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3E4A37-3E97-5625-A0A7-5C003F5AEEAE}"/>
              </a:ext>
            </a:extLst>
          </p:cNvPr>
          <p:cNvSpPr txBox="1"/>
          <p:nvPr/>
        </p:nvSpPr>
        <p:spPr>
          <a:xfrm>
            <a:off x="6870108" y="1741397"/>
            <a:ext cx="261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Consolas" panose="020B0609020204030204" pitchFamily="49" charset="0"/>
              </a:rPr>
              <a:t>torch/nn/modules/conv.py</a:t>
            </a:r>
            <a:endParaRPr lang="ko-KR" altLang="en-US" sz="1400" b="1" i="1" dirty="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9C260C2-772F-9946-7C69-7FB935FEB021}"/>
              </a:ext>
            </a:extLst>
          </p:cNvPr>
          <p:cNvCxnSpPr>
            <a:cxnSpLocks/>
          </p:cNvCxnSpPr>
          <p:nvPr/>
        </p:nvCxnSpPr>
        <p:spPr>
          <a:xfrm flipV="1">
            <a:off x="7207567" y="2952279"/>
            <a:ext cx="1460826" cy="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A48B61-B0AB-9E87-333B-53035D1C6F8F}"/>
              </a:ext>
            </a:extLst>
          </p:cNvPr>
          <p:cNvSpPr txBox="1"/>
          <p:nvPr/>
        </p:nvSpPr>
        <p:spPr>
          <a:xfrm>
            <a:off x="8872157" y="3176491"/>
            <a:ext cx="22717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Call CNN computation</a:t>
            </a:r>
          </a:p>
          <a:p>
            <a:r>
              <a:rPr lang="en-US" altLang="ko-KR" sz="1400" b="1" i="1" dirty="0"/>
              <a:t>Input: tensor Obj</a:t>
            </a:r>
          </a:p>
          <a:p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_</a:t>
            </a:r>
            <a:r>
              <a:rPr lang="en-US" altLang="ko-KR" sz="1400" b="1" i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conv_forward</a:t>
            </a:r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(Tensor)</a:t>
            </a:r>
          </a:p>
          <a:p>
            <a:r>
              <a:rPr lang="en-US" altLang="ko-KR" sz="1400" b="1" dirty="0">
                <a:solidFill>
                  <a:srgbClr val="1A1D21"/>
                </a:solidFill>
              </a:rPr>
              <a:t>Tensor device check(?)</a:t>
            </a:r>
          </a:p>
          <a:p>
            <a:endParaRPr lang="ko-KR" altLang="en-US" sz="14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040C8AC-88D2-5EDF-6A3F-1A77ED0748C9}"/>
              </a:ext>
            </a:extLst>
          </p:cNvPr>
          <p:cNvCxnSpPr>
            <a:cxnSpLocks/>
          </p:cNvCxnSpPr>
          <p:nvPr/>
        </p:nvCxnSpPr>
        <p:spPr>
          <a:xfrm flipV="1">
            <a:off x="8798005" y="3176491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FBEC91-07BE-0D26-C562-4E2229C63B91}"/>
              </a:ext>
            </a:extLst>
          </p:cNvPr>
          <p:cNvSpPr txBox="1"/>
          <p:nvPr/>
        </p:nvSpPr>
        <p:spPr>
          <a:xfrm>
            <a:off x="6870108" y="2044301"/>
            <a:ext cx="707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latin typeface="Consolas" panose="020B0609020204030204" pitchFamily="49" charset="0"/>
              </a:rPr>
              <a:t>torch\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\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src</a:t>
            </a:r>
            <a:r>
              <a:rPr lang="en-US" altLang="ko-KR" sz="1400" b="1" i="1" dirty="0">
                <a:latin typeface="Consolas" panose="020B0609020204030204" pitchFamily="49" charset="0"/>
              </a:rPr>
              <a:t>\</a:t>
            </a:r>
            <a:r>
              <a:rPr lang="en-US" altLang="ko-KR" sz="1400" b="1" i="1" dirty="0" err="1">
                <a:latin typeface="Consolas" panose="020B0609020204030204" pitchFamily="49" charset="0"/>
              </a:rPr>
              <a:t>ATen</a:t>
            </a:r>
            <a:r>
              <a:rPr lang="en-US" altLang="ko-KR" sz="1400" b="1" i="1" dirty="0">
                <a:latin typeface="Consolas" panose="020B0609020204030204" pitchFamily="49" charset="0"/>
              </a:rPr>
              <a:t>\native\ConvolutionMM2d.cpp</a:t>
            </a:r>
            <a:endParaRPr lang="ko-KR" altLang="en-US" sz="1400" b="1" i="1" dirty="0"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D79D2D-281A-5CC2-BA6E-14F718300DC5}"/>
              </a:ext>
            </a:extLst>
          </p:cNvPr>
          <p:cNvSpPr/>
          <p:nvPr/>
        </p:nvSpPr>
        <p:spPr>
          <a:xfrm>
            <a:off x="8668393" y="4118711"/>
            <a:ext cx="1980555" cy="400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ConvolutionMM2d.cpp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4FEC113-F2D7-2B2E-ED0B-CE40F019DEED}"/>
              </a:ext>
            </a:extLst>
          </p:cNvPr>
          <p:cNvCxnSpPr>
            <a:cxnSpLocks/>
          </p:cNvCxnSpPr>
          <p:nvPr/>
        </p:nvCxnSpPr>
        <p:spPr>
          <a:xfrm flipV="1">
            <a:off x="8766335" y="4556270"/>
            <a:ext cx="0" cy="955047"/>
          </a:xfrm>
          <a:prstGeom prst="line">
            <a:avLst/>
          </a:prstGeom>
          <a:ln w="38100">
            <a:solidFill>
              <a:srgbClr val="76717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8F3AC0-E741-79ED-9E7B-DA976314341B}"/>
              </a:ext>
            </a:extLst>
          </p:cNvPr>
          <p:cNvSpPr txBox="1"/>
          <p:nvPr/>
        </p:nvSpPr>
        <p:spPr>
          <a:xfrm>
            <a:off x="8828229" y="4566711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A1D21"/>
                </a:solidFill>
              </a:rPr>
              <a:t>Low level Convolution </a:t>
            </a:r>
            <a:r>
              <a:rPr lang="en-US" altLang="ko-KR" sz="1400" b="1" dirty="0" err="1">
                <a:solidFill>
                  <a:srgbClr val="1A1D21"/>
                </a:solidFill>
              </a:rPr>
              <a:t>func</a:t>
            </a:r>
            <a:r>
              <a:rPr lang="en-US" altLang="ko-KR" sz="1400" b="1" dirty="0">
                <a:solidFill>
                  <a:srgbClr val="1A1D21"/>
                </a:solidFill>
              </a:rPr>
              <a:t>. Call</a:t>
            </a:r>
          </a:p>
          <a:p>
            <a:r>
              <a:rPr lang="en-US" altLang="ko-KR" sz="1400" b="1" dirty="0">
                <a:solidFill>
                  <a:srgbClr val="1A1D21"/>
                </a:solidFill>
              </a:rPr>
              <a:t>(</a:t>
            </a:r>
            <a:r>
              <a:rPr lang="en-US" altLang="ko-KR" sz="1400" b="1" dirty="0" err="1">
                <a:solidFill>
                  <a:srgbClr val="1A1D21"/>
                </a:solidFill>
              </a:rPr>
              <a:t>Slow_cpu</a:t>
            </a:r>
            <a:r>
              <a:rPr lang="en-US" altLang="ko-KR" sz="1400" b="1" dirty="0">
                <a:solidFill>
                  <a:srgbClr val="1A1D21"/>
                </a:solidFill>
              </a:rPr>
              <a:t>)</a:t>
            </a:r>
          </a:p>
          <a:p>
            <a:endParaRPr lang="en-US" altLang="ko-KR" sz="1400" b="1" dirty="0">
              <a:solidFill>
                <a:srgbClr val="1A1D21"/>
              </a:solidFill>
            </a:endParaRPr>
          </a:p>
          <a:p>
            <a:endParaRPr lang="ko-KR" altLang="en-US" sz="1400" b="1" i="1" dirty="0">
              <a:solidFill>
                <a:srgbClr val="1A1D21"/>
              </a:solidFill>
              <a:latin typeface="Consolas" panose="020B0609020204030204" pitchFamily="49" charset="0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D38BF0A-280E-7A2B-A89E-40E71313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52" y="3101454"/>
            <a:ext cx="6446314" cy="32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7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Program flow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0D5048-828D-B927-2FCD-C1272D1F0AC3}"/>
              </a:ext>
            </a:extLst>
          </p:cNvPr>
          <p:cNvSpPr txBox="1"/>
          <p:nvPr/>
        </p:nvSpPr>
        <p:spPr>
          <a:xfrm>
            <a:off x="6959159" y="1006058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/>
              <a:t>Copy input data from host memory to device memory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E73FDDB-8F99-8AC1-E5E6-63372574ED12}"/>
              </a:ext>
            </a:extLst>
          </p:cNvPr>
          <p:cNvSpPr txBox="1"/>
          <p:nvPr/>
        </p:nvSpPr>
        <p:spPr>
          <a:xfrm>
            <a:off x="6955617" y="1612197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/>
              <a:t>Copy results from device memory to host memory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2D3BA3-77F0-14CA-2E6C-E2BE7130259F}"/>
              </a:ext>
            </a:extLst>
          </p:cNvPr>
          <p:cNvSpPr txBox="1"/>
          <p:nvPr/>
        </p:nvSpPr>
        <p:spPr>
          <a:xfrm>
            <a:off x="6959159" y="1313822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/>
              <a:t>Load device code and execute it</a:t>
            </a: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78ACCEE9-2E9F-4E2D-09FD-72DB3532FE37}"/>
              </a:ext>
            </a:extLst>
          </p:cNvPr>
          <p:cNvGrpSpPr/>
          <p:nvPr/>
        </p:nvGrpSpPr>
        <p:grpSpPr>
          <a:xfrm>
            <a:off x="502058" y="2129525"/>
            <a:ext cx="9309907" cy="4161016"/>
            <a:chOff x="502058" y="2129525"/>
            <a:chExt cx="9309907" cy="416101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6B41ED5-8F89-A057-EE71-CD1456771A76}"/>
                </a:ext>
              </a:extLst>
            </p:cNvPr>
            <p:cNvSpPr txBox="1"/>
            <p:nvPr/>
          </p:nvSpPr>
          <p:spPr>
            <a:xfrm>
              <a:off x="502058" y="2803082"/>
              <a:ext cx="1223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/>
                <a:t>Host </a:t>
              </a:r>
            </a:p>
            <a:p>
              <a:pPr algn="ctr"/>
              <a:r>
                <a:rPr lang="en-US" altLang="ko-KR" b="1" i="1" dirty="0"/>
                <a:t>Code</a:t>
              </a:r>
              <a:endParaRPr lang="ko-KR" altLang="en-US" b="1" i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EB39D0C-1AB8-D975-AA90-93F615953F08}"/>
                </a:ext>
              </a:extLst>
            </p:cNvPr>
            <p:cNvSpPr txBox="1"/>
            <p:nvPr/>
          </p:nvSpPr>
          <p:spPr>
            <a:xfrm>
              <a:off x="531899" y="4866080"/>
              <a:ext cx="1179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/>
                <a:t>Host</a:t>
              </a:r>
            </a:p>
            <a:p>
              <a:pPr algn="ctr"/>
              <a:r>
                <a:rPr lang="en-US" altLang="ko-KR" b="1" i="1" dirty="0"/>
                <a:t>Code</a:t>
              </a:r>
              <a:endParaRPr lang="ko-KR" altLang="en-US" b="1" i="1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4381B02-8FFF-F2A9-6578-D62218A8645A}"/>
                </a:ext>
              </a:extLst>
            </p:cNvPr>
            <p:cNvSpPr/>
            <p:nvPr/>
          </p:nvSpPr>
          <p:spPr>
            <a:xfrm>
              <a:off x="1788994" y="2513588"/>
              <a:ext cx="2287706" cy="3666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21A915-0DA5-3D1F-977F-39F5164E02E4}"/>
                </a:ext>
              </a:extLst>
            </p:cNvPr>
            <p:cNvSpPr/>
            <p:nvPr/>
          </p:nvSpPr>
          <p:spPr>
            <a:xfrm>
              <a:off x="1890322" y="3230489"/>
              <a:ext cx="57479" cy="368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9A2E5F-219A-8F94-BAE7-2687617E7F00}"/>
                </a:ext>
              </a:extLst>
            </p:cNvPr>
            <p:cNvSpPr/>
            <p:nvPr/>
          </p:nvSpPr>
          <p:spPr>
            <a:xfrm>
              <a:off x="2839925" y="3688146"/>
              <a:ext cx="1142388" cy="7063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22F915-5979-BD40-A2FC-5AB511253ABA}"/>
                </a:ext>
              </a:extLst>
            </p:cNvPr>
            <p:cNvSpPr/>
            <p:nvPr/>
          </p:nvSpPr>
          <p:spPr>
            <a:xfrm>
              <a:off x="1877538" y="2559304"/>
              <a:ext cx="150124" cy="634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6CB0FA-1C5F-C638-2602-523E82133B19}"/>
                </a:ext>
              </a:extLst>
            </p:cNvPr>
            <p:cNvSpPr/>
            <p:nvPr/>
          </p:nvSpPr>
          <p:spPr>
            <a:xfrm>
              <a:off x="1867588" y="4846948"/>
              <a:ext cx="152039" cy="1124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6632A1-20B0-AF20-DDBB-E82258739D3D}"/>
                </a:ext>
              </a:extLst>
            </p:cNvPr>
            <p:cNvSpPr txBox="1"/>
            <p:nvPr/>
          </p:nvSpPr>
          <p:spPr>
            <a:xfrm>
              <a:off x="2784733" y="3302454"/>
              <a:ext cx="143533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i="1" dirty="0"/>
                <a:t>Device(GPU)</a:t>
              </a:r>
              <a:endParaRPr lang="ko-KR" altLang="en-US" sz="1700" b="1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5F1CBD-7850-863E-554B-16435A602013}"/>
                </a:ext>
              </a:extLst>
            </p:cNvPr>
            <p:cNvSpPr txBox="1"/>
            <p:nvPr/>
          </p:nvSpPr>
          <p:spPr>
            <a:xfrm>
              <a:off x="1361571" y="2129525"/>
              <a:ext cx="1472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Host(CPU)</a:t>
              </a:r>
              <a:endParaRPr lang="ko-KR" altLang="en-US" b="1" i="1" dirty="0"/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39AF68F-24FD-05B1-1CB5-94329EBFA8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3906" y="3686266"/>
              <a:ext cx="820582" cy="0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92144E-A5AB-3416-3C7E-A615542BE1A6}"/>
                </a:ext>
              </a:extLst>
            </p:cNvPr>
            <p:cNvSpPr/>
            <p:nvPr/>
          </p:nvSpPr>
          <p:spPr>
            <a:xfrm>
              <a:off x="1872057" y="3912362"/>
              <a:ext cx="155671" cy="15231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6BF25A-C8E7-E898-5688-4CCDFDF97B53}"/>
                </a:ext>
              </a:extLst>
            </p:cNvPr>
            <p:cNvSpPr/>
            <p:nvPr/>
          </p:nvSpPr>
          <p:spPr>
            <a:xfrm>
              <a:off x="1869984" y="4100942"/>
              <a:ext cx="152040" cy="15231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87E4D4-F434-B815-2047-FEECE935A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2024" y="4391025"/>
              <a:ext cx="806901" cy="1584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왼쪽 중괄호 92">
              <a:extLst>
                <a:ext uri="{FF2B5EF4-FFF2-40B4-BE49-F238E27FC236}">
                  <a16:creationId xmlns:a16="http://schemas.microsoft.com/office/drawing/2014/main" id="{B4E3E435-3B2B-AD1E-0043-D5216BFF1E6D}"/>
                </a:ext>
              </a:extLst>
            </p:cNvPr>
            <p:cNvSpPr/>
            <p:nvPr/>
          </p:nvSpPr>
          <p:spPr>
            <a:xfrm>
              <a:off x="1399681" y="2559303"/>
              <a:ext cx="352950" cy="1110808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왼쪽 중괄호 94">
              <a:extLst>
                <a:ext uri="{FF2B5EF4-FFF2-40B4-BE49-F238E27FC236}">
                  <a16:creationId xmlns:a16="http://schemas.microsoft.com/office/drawing/2014/main" id="{58A5A939-DEFD-3999-A949-79AC84CA5EEA}"/>
                </a:ext>
              </a:extLst>
            </p:cNvPr>
            <p:cNvSpPr/>
            <p:nvPr/>
          </p:nvSpPr>
          <p:spPr>
            <a:xfrm>
              <a:off x="1406535" y="4392609"/>
              <a:ext cx="352950" cy="1573978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2D21C585-43F3-3DCD-B629-831A2119B885}"/>
                </a:ext>
              </a:extLst>
            </p:cNvPr>
            <p:cNvSpPr/>
            <p:nvPr/>
          </p:nvSpPr>
          <p:spPr>
            <a:xfrm rot="10800000">
              <a:off x="4120385" y="3692494"/>
              <a:ext cx="352950" cy="713877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AC2FF78-88B9-CDC7-75C1-4414475DAA8D}"/>
                </a:ext>
              </a:extLst>
            </p:cNvPr>
            <p:cNvSpPr txBox="1"/>
            <p:nvPr/>
          </p:nvSpPr>
          <p:spPr>
            <a:xfrm>
              <a:off x="4278424" y="3747925"/>
              <a:ext cx="10432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i="1" dirty="0"/>
                <a:t>Device </a:t>
              </a:r>
            </a:p>
            <a:p>
              <a:pPr algn="ctr"/>
              <a:r>
                <a:rPr lang="en-US" altLang="ko-KR" sz="1700" b="1" i="1" dirty="0"/>
                <a:t>Code</a:t>
              </a:r>
              <a:endParaRPr lang="ko-KR" altLang="en-US" sz="1700" b="1" i="1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9F8BEA-F710-8F26-7202-64CC7764A70B}"/>
                </a:ext>
              </a:extLst>
            </p:cNvPr>
            <p:cNvSpPr txBox="1"/>
            <p:nvPr/>
          </p:nvSpPr>
          <p:spPr>
            <a:xfrm>
              <a:off x="1998862" y="3244040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①</a:t>
              </a:r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BEFFCE2-A56E-3F7E-92A2-8C521DC36472}"/>
                </a:ext>
              </a:extLst>
            </p:cNvPr>
            <p:cNvSpPr txBox="1"/>
            <p:nvPr/>
          </p:nvSpPr>
          <p:spPr>
            <a:xfrm>
              <a:off x="2451117" y="3848245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02BF9F-BB61-7263-FD28-819AE547E436}"/>
                </a:ext>
              </a:extLst>
            </p:cNvPr>
            <p:cNvSpPr/>
            <p:nvPr/>
          </p:nvSpPr>
          <p:spPr>
            <a:xfrm flipH="1">
              <a:off x="2927851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B48AE7-D2C1-6D2B-9B99-AEB6390C69ED}"/>
                </a:ext>
              </a:extLst>
            </p:cNvPr>
            <p:cNvSpPr/>
            <p:nvPr/>
          </p:nvSpPr>
          <p:spPr>
            <a:xfrm flipH="1">
              <a:off x="3019708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92C2B11-EBCA-26E1-747C-5824ABCAD6FC}"/>
                </a:ext>
              </a:extLst>
            </p:cNvPr>
            <p:cNvSpPr/>
            <p:nvPr/>
          </p:nvSpPr>
          <p:spPr>
            <a:xfrm flipH="1">
              <a:off x="3111566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DFBB58E-B0FB-4C90-2053-20F686BCE453}"/>
                </a:ext>
              </a:extLst>
            </p:cNvPr>
            <p:cNvSpPr/>
            <p:nvPr/>
          </p:nvSpPr>
          <p:spPr>
            <a:xfrm flipH="1">
              <a:off x="3203422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249092D-343E-6071-F9D5-2185ED0ABDAB}"/>
                </a:ext>
              </a:extLst>
            </p:cNvPr>
            <p:cNvSpPr/>
            <p:nvPr/>
          </p:nvSpPr>
          <p:spPr>
            <a:xfrm flipH="1">
              <a:off x="3295665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76CFB1D-F8D0-8D93-31FF-C5E026AAA76E}"/>
                </a:ext>
              </a:extLst>
            </p:cNvPr>
            <p:cNvSpPr/>
            <p:nvPr/>
          </p:nvSpPr>
          <p:spPr>
            <a:xfrm flipH="1">
              <a:off x="3387522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71A72A1-76B5-D909-EA52-5971892D61F1}"/>
                </a:ext>
              </a:extLst>
            </p:cNvPr>
            <p:cNvSpPr/>
            <p:nvPr/>
          </p:nvSpPr>
          <p:spPr>
            <a:xfrm flipH="1">
              <a:off x="3479380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C94876B-69F7-730B-1F8F-C8886626352F}"/>
                </a:ext>
              </a:extLst>
            </p:cNvPr>
            <p:cNvSpPr/>
            <p:nvPr/>
          </p:nvSpPr>
          <p:spPr>
            <a:xfrm flipH="1">
              <a:off x="3571236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D4B15A8-0C4E-AD55-C9BB-483317402396}"/>
                </a:ext>
              </a:extLst>
            </p:cNvPr>
            <p:cNvSpPr/>
            <p:nvPr/>
          </p:nvSpPr>
          <p:spPr>
            <a:xfrm flipH="1">
              <a:off x="3656607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22E5782-F586-7968-1F6B-9D7429B2FDBA}"/>
                </a:ext>
              </a:extLst>
            </p:cNvPr>
            <p:cNvSpPr/>
            <p:nvPr/>
          </p:nvSpPr>
          <p:spPr>
            <a:xfrm flipH="1">
              <a:off x="3748464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4D0AAF0-FC5C-F856-7141-106F43FE39BB}"/>
                </a:ext>
              </a:extLst>
            </p:cNvPr>
            <p:cNvSpPr/>
            <p:nvPr/>
          </p:nvSpPr>
          <p:spPr>
            <a:xfrm flipH="1">
              <a:off x="3840321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CC3FCA74-87D4-3CF8-9D98-71DED1ED50D7}"/>
                </a:ext>
              </a:extLst>
            </p:cNvPr>
            <p:cNvGrpSpPr/>
            <p:nvPr/>
          </p:nvGrpSpPr>
          <p:grpSpPr>
            <a:xfrm>
              <a:off x="5251488" y="2513588"/>
              <a:ext cx="4560477" cy="3776953"/>
              <a:chOff x="6209229" y="2493296"/>
              <a:chExt cx="5031379" cy="352241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C7AF89C-219C-D2D7-D24A-700BB02A238A}"/>
                  </a:ext>
                </a:extLst>
              </p:cNvPr>
              <p:cNvSpPr/>
              <p:nvPr/>
            </p:nvSpPr>
            <p:spPr>
              <a:xfrm>
                <a:off x="9027312" y="5107492"/>
                <a:ext cx="2213296" cy="696606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Device Memory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013E8EF-5E2B-BB44-3EB5-69ABB760F062}"/>
                  </a:ext>
                </a:extLst>
              </p:cNvPr>
              <p:cNvSpPr/>
              <p:nvPr/>
            </p:nvSpPr>
            <p:spPr>
              <a:xfrm>
                <a:off x="6212178" y="2493296"/>
                <a:ext cx="1804065" cy="1110431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CPU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A1476824-3A01-6889-FEC4-1482644C7A7E}"/>
                  </a:ext>
                </a:extLst>
              </p:cNvPr>
              <p:cNvSpPr/>
              <p:nvPr/>
            </p:nvSpPr>
            <p:spPr>
              <a:xfrm>
                <a:off x="9027312" y="2493296"/>
                <a:ext cx="2213296" cy="20135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GPU</a:t>
                </a:r>
              </a:p>
              <a:p>
                <a:pPr algn="ctr"/>
                <a:endParaRPr lang="en-US" altLang="ko-KR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B9BEEB0-BAB8-D325-FEF6-1F7275D19F05}"/>
                  </a:ext>
                </a:extLst>
              </p:cNvPr>
              <p:cNvSpPr/>
              <p:nvPr/>
            </p:nvSpPr>
            <p:spPr>
              <a:xfrm>
                <a:off x="9155763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5A6E3B9-8555-8A14-CCBC-B2C3BF8249AD}"/>
                  </a:ext>
                </a:extLst>
              </p:cNvPr>
              <p:cNvSpPr/>
              <p:nvPr/>
            </p:nvSpPr>
            <p:spPr>
              <a:xfrm>
                <a:off x="9225060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F7435F-D198-17EB-D44E-FC851DA90082}"/>
                  </a:ext>
                </a:extLst>
              </p:cNvPr>
              <p:cNvSpPr/>
              <p:nvPr/>
            </p:nvSpPr>
            <p:spPr>
              <a:xfrm>
                <a:off x="9224864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3CE09E1-569B-2B43-E483-2B51C7D50948}"/>
                  </a:ext>
                </a:extLst>
              </p:cNvPr>
              <p:cNvSpPr/>
              <p:nvPr/>
            </p:nvSpPr>
            <p:spPr>
              <a:xfrm>
                <a:off x="9489358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AF048B-CE0D-C3D8-AD6B-C46C923D6B38}"/>
                  </a:ext>
                </a:extLst>
              </p:cNvPr>
              <p:cNvSpPr/>
              <p:nvPr/>
            </p:nvSpPr>
            <p:spPr>
              <a:xfrm>
                <a:off x="9223924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9F2DD39-3DE6-BDAF-4BE6-F8CD8994B6E1}"/>
                  </a:ext>
                </a:extLst>
              </p:cNvPr>
              <p:cNvSpPr/>
              <p:nvPr/>
            </p:nvSpPr>
            <p:spPr>
              <a:xfrm>
                <a:off x="9488418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B5FD344-75E0-1A44-DBDE-7D34496BF87B}"/>
                  </a:ext>
                </a:extLst>
              </p:cNvPr>
              <p:cNvSpPr/>
              <p:nvPr/>
            </p:nvSpPr>
            <p:spPr>
              <a:xfrm>
                <a:off x="9223924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2A0E299-19DF-52AE-CDF6-95636F50EC6C}"/>
                  </a:ext>
                </a:extLst>
              </p:cNvPr>
              <p:cNvSpPr/>
              <p:nvPr/>
            </p:nvSpPr>
            <p:spPr>
              <a:xfrm>
                <a:off x="9488418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3D129CD-4707-A23A-B061-D52A7AFAB075}"/>
                  </a:ext>
                </a:extLst>
              </p:cNvPr>
              <p:cNvSpPr/>
              <p:nvPr/>
            </p:nvSpPr>
            <p:spPr>
              <a:xfrm>
                <a:off x="9223924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E133DEF-D6D9-F57F-028E-00FA5556B279}"/>
                  </a:ext>
                </a:extLst>
              </p:cNvPr>
              <p:cNvSpPr/>
              <p:nvPr/>
            </p:nvSpPr>
            <p:spPr>
              <a:xfrm>
                <a:off x="9488418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58C99E-911D-9137-ABE0-11806AA3A284}"/>
                  </a:ext>
                </a:extLst>
              </p:cNvPr>
              <p:cNvSpPr txBox="1"/>
              <p:nvPr/>
            </p:nvSpPr>
            <p:spPr>
              <a:xfrm rot="5400000">
                <a:off x="9349625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409A92C-998E-22DF-EF85-1C2257BC737D}"/>
                  </a:ext>
                </a:extLst>
              </p:cNvPr>
              <p:cNvSpPr/>
              <p:nvPr/>
            </p:nvSpPr>
            <p:spPr>
              <a:xfrm>
                <a:off x="9829736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392B172-8D3C-0D95-7D4A-AB853BDE0626}"/>
                  </a:ext>
                </a:extLst>
              </p:cNvPr>
              <p:cNvSpPr/>
              <p:nvPr/>
            </p:nvSpPr>
            <p:spPr>
              <a:xfrm>
                <a:off x="9899033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86DD008-9CCE-D510-E0FA-88ED94137B3A}"/>
                  </a:ext>
                </a:extLst>
              </p:cNvPr>
              <p:cNvSpPr/>
              <p:nvPr/>
            </p:nvSpPr>
            <p:spPr>
              <a:xfrm>
                <a:off x="9898837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9B1F7FD-6000-3863-CF17-52F744D68AD4}"/>
                  </a:ext>
                </a:extLst>
              </p:cNvPr>
              <p:cNvSpPr/>
              <p:nvPr/>
            </p:nvSpPr>
            <p:spPr>
              <a:xfrm>
                <a:off x="10163331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5B5599E-7088-0F57-2BB3-DCFB44B800F0}"/>
                  </a:ext>
                </a:extLst>
              </p:cNvPr>
              <p:cNvSpPr/>
              <p:nvPr/>
            </p:nvSpPr>
            <p:spPr>
              <a:xfrm>
                <a:off x="9897897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91F9758-9E8B-7D34-37A7-23A5BCBB72F2}"/>
                  </a:ext>
                </a:extLst>
              </p:cNvPr>
              <p:cNvSpPr/>
              <p:nvPr/>
            </p:nvSpPr>
            <p:spPr>
              <a:xfrm>
                <a:off x="10162391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DAEAAD9-DF71-7026-23C1-2C5627A1197D}"/>
                  </a:ext>
                </a:extLst>
              </p:cNvPr>
              <p:cNvSpPr/>
              <p:nvPr/>
            </p:nvSpPr>
            <p:spPr>
              <a:xfrm>
                <a:off x="9897897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2E7463B-8270-80D4-46DA-1B61F3F700EA}"/>
                  </a:ext>
                </a:extLst>
              </p:cNvPr>
              <p:cNvSpPr/>
              <p:nvPr/>
            </p:nvSpPr>
            <p:spPr>
              <a:xfrm>
                <a:off x="10162391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BCA616D7-DE5C-C710-890D-922FBEB7A176}"/>
                  </a:ext>
                </a:extLst>
              </p:cNvPr>
              <p:cNvSpPr/>
              <p:nvPr/>
            </p:nvSpPr>
            <p:spPr>
              <a:xfrm>
                <a:off x="9897897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DAF467C-97E8-6DE4-DF75-78137559C60D}"/>
                  </a:ext>
                </a:extLst>
              </p:cNvPr>
              <p:cNvSpPr/>
              <p:nvPr/>
            </p:nvSpPr>
            <p:spPr>
              <a:xfrm>
                <a:off x="10162391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ADF8AB1-C493-1243-B064-55E7315ECBB7}"/>
                  </a:ext>
                </a:extLst>
              </p:cNvPr>
              <p:cNvSpPr txBox="1"/>
              <p:nvPr/>
            </p:nvSpPr>
            <p:spPr>
              <a:xfrm rot="5400000">
                <a:off x="10023599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5D61455-852B-C4DB-0416-E82C77AF8505}"/>
                  </a:ext>
                </a:extLst>
              </p:cNvPr>
              <p:cNvSpPr/>
              <p:nvPr/>
            </p:nvSpPr>
            <p:spPr>
              <a:xfrm>
                <a:off x="10499843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8831AB4-D72B-4706-A0F4-D7A12B2455B2}"/>
                  </a:ext>
                </a:extLst>
              </p:cNvPr>
              <p:cNvSpPr/>
              <p:nvPr/>
            </p:nvSpPr>
            <p:spPr>
              <a:xfrm>
                <a:off x="10569140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51BFF4A-C8A0-ED3F-64A8-4FD9C22C0FED}"/>
                  </a:ext>
                </a:extLst>
              </p:cNvPr>
              <p:cNvSpPr/>
              <p:nvPr/>
            </p:nvSpPr>
            <p:spPr>
              <a:xfrm>
                <a:off x="10568944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380760A-463D-B9C7-6333-BC2E933BB035}"/>
                  </a:ext>
                </a:extLst>
              </p:cNvPr>
              <p:cNvSpPr/>
              <p:nvPr/>
            </p:nvSpPr>
            <p:spPr>
              <a:xfrm>
                <a:off x="10833438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78DC789D-68BF-E54D-965D-2170A8E9B6B4}"/>
                  </a:ext>
                </a:extLst>
              </p:cNvPr>
              <p:cNvSpPr/>
              <p:nvPr/>
            </p:nvSpPr>
            <p:spPr>
              <a:xfrm>
                <a:off x="10568004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B8EF1FC-0114-016D-E69B-EFC6141E6C49}"/>
                  </a:ext>
                </a:extLst>
              </p:cNvPr>
              <p:cNvSpPr/>
              <p:nvPr/>
            </p:nvSpPr>
            <p:spPr>
              <a:xfrm>
                <a:off x="10832498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46C9CAF-E033-EECF-DA8A-061903FF1477}"/>
                  </a:ext>
                </a:extLst>
              </p:cNvPr>
              <p:cNvSpPr/>
              <p:nvPr/>
            </p:nvSpPr>
            <p:spPr>
              <a:xfrm>
                <a:off x="10568004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5443D99-CC78-3D0B-4C80-DE64C0FE810D}"/>
                  </a:ext>
                </a:extLst>
              </p:cNvPr>
              <p:cNvSpPr/>
              <p:nvPr/>
            </p:nvSpPr>
            <p:spPr>
              <a:xfrm>
                <a:off x="10832498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AE37405-E623-1CF2-AE4E-1572FD76BE67}"/>
                  </a:ext>
                </a:extLst>
              </p:cNvPr>
              <p:cNvSpPr/>
              <p:nvPr/>
            </p:nvSpPr>
            <p:spPr>
              <a:xfrm>
                <a:off x="10568004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73059AA-01C3-09DA-9824-9B1DCB090583}"/>
                  </a:ext>
                </a:extLst>
              </p:cNvPr>
              <p:cNvSpPr/>
              <p:nvPr/>
            </p:nvSpPr>
            <p:spPr>
              <a:xfrm>
                <a:off x="10832498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FBDC031-E3E8-EFEE-7FC8-C7A7A2D4A222}"/>
                  </a:ext>
                </a:extLst>
              </p:cNvPr>
              <p:cNvSpPr txBox="1"/>
              <p:nvPr/>
            </p:nvSpPr>
            <p:spPr>
              <a:xfrm rot="5400000">
                <a:off x="10693705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1D7D134-F5A9-09FF-7310-F33A73E50B0C}"/>
                  </a:ext>
                </a:extLst>
              </p:cNvPr>
              <p:cNvSpPr/>
              <p:nvPr/>
            </p:nvSpPr>
            <p:spPr>
              <a:xfrm>
                <a:off x="6209229" y="5106517"/>
                <a:ext cx="1825048" cy="696606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Host Memory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8" name="화살표: 오른쪽 107">
                <a:extLst>
                  <a:ext uri="{FF2B5EF4-FFF2-40B4-BE49-F238E27FC236}">
                    <a16:creationId xmlns:a16="http://schemas.microsoft.com/office/drawing/2014/main" id="{1EA56BFB-1D31-057C-09F9-2E6BB88D9B2A}"/>
                  </a:ext>
                </a:extLst>
              </p:cNvPr>
              <p:cNvSpPr/>
              <p:nvPr/>
            </p:nvSpPr>
            <p:spPr>
              <a:xfrm>
                <a:off x="8089200" y="5147567"/>
                <a:ext cx="89911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화살표: 오른쪽 110">
                <a:extLst>
                  <a:ext uri="{FF2B5EF4-FFF2-40B4-BE49-F238E27FC236}">
                    <a16:creationId xmlns:a16="http://schemas.microsoft.com/office/drawing/2014/main" id="{3A16964F-726A-7C9C-6883-BE476BEE90A4}"/>
                  </a:ext>
                </a:extLst>
              </p:cNvPr>
              <p:cNvSpPr/>
              <p:nvPr/>
            </p:nvSpPr>
            <p:spPr>
              <a:xfrm>
                <a:off x="8089200" y="2911095"/>
                <a:ext cx="89911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9A00F105-F9D6-5C94-FCC8-592060D76F4F}"/>
                  </a:ext>
                </a:extLst>
              </p:cNvPr>
              <p:cNvSpPr/>
              <p:nvPr/>
            </p:nvSpPr>
            <p:spPr>
              <a:xfrm rot="16200000">
                <a:off x="9233665" y="4656235"/>
                <a:ext cx="52542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3087B169-EEB0-C186-F99C-BEACD5677BCA}"/>
                  </a:ext>
                </a:extLst>
              </p:cNvPr>
              <p:cNvSpPr/>
              <p:nvPr/>
            </p:nvSpPr>
            <p:spPr>
              <a:xfrm rot="5400000">
                <a:off x="10519261" y="4663828"/>
                <a:ext cx="525422" cy="298375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화살표: 오른쪽 115">
                <a:extLst>
                  <a:ext uri="{FF2B5EF4-FFF2-40B4-BE49-F238E27FC236}">
                    <a16:creationId xmlns:a16="http://schemas.microsoft.com/office/drawing/2014/main" id="{0611DC75-F7BD-05E6-D13F-708BEB917DE1}"/>
                  </a:ext>
                </a:extLst>
              </p:cNvPr>
              <p:cNvSpPr/>
              <p:nvPr/>
            </p:nvSpPr>
            <p:spPr>
              <a:xfrm rot="10800000">
                <a:off x="8063917" y="5495870"/>
                <a:ext cx="899112" cy="298375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37FF6C-E322-4B1F-D6A1-4185278D078D}"/>
                  </a:ext>
                </a:extLst>
              </p:cNvPr>
              <p:cNvSpPr txBox="1"/>
              <p:nvPr/>
            </p:nvSpPr>
            <p:spPr>
              <a:xfrm>
                <a:off x="8287219" y="4871870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①</a:t>
                </a:r>
                <a:endParaRPr lang="ko-KR" altLang="en-US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D03C7B8-03C1-C144-1112-B4BF64BFBD43}"/>
                  </a:ext>
                </a:extLst>
              </p:cNvPr>
              <p:cNvSpPr txBox="1"/>
              <p:nvPr/>
            </p:nvSpPr>
            <p:spPr>
              <a:xfrm>
                <a:off x="8260445" y="2632828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②</a:t>
                </a:r>
                <a:endParaRPr lang="ko-KR" altLang="en-US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7DA06-8C3C-7331-7B6F-22A3E79C9832}"/>
                  </a:ext>
                </a:extLst>
              </p:cNvPr>
              <p:cNvSpPr txBox="1"/>
              <p:nvPr/>
            </p:nvSpPr>
            <p:spPr>
              <a:xfrm>
                <a:off x="9001904" y="4669579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③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C06D4E1-5427-B1E8-3AF7-6DFC9F339474}"/>
                  </a:ext>
                </a:extLst>
              </p:cNvPr>
              <p:cNvSpPr txBox="1"/>
              <p:nvPr/>
            </p:nvSpPr>
            <p:spPr>
              <a:xfrm>
                <a:off x="8298192" y="5671267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④</a:t>
                </a: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7B94F65-47BD-F2C1-8B4F-A646C2AD3061}"/>
                </a:ext>
              </a:extLst>
            </p:cNvPr>
            <p:cNvSpPr/>
            <p:nvPr/>
          </p:nvSpPr>
          <p:spPr>
            <a:xfrm>
              <a:off x="1876852" y="3188892"/>
              <a:ext cx="150809" cy="499254"/>
            </a:xfrm>
            <a:prstGeom prst="rect">
              <a:avLst/>
            </a:prstGeom>
            <a:solidFill>
              <a:srgbClr val="B4C7E7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8697231-60A0-6324-29D4-414C55390978}"/>
                </a:ext>
              </a:extLst>
            </p:cNvPr>
            <p:cNvSpPr txBox="1"/>
            <p:nvPr/>
          </p:nvSpPr>
          <p:spPr>
            <a:xfrm>
              <a:off x="2358026" y="3316085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②</a:t>
              </a:r>
              <a:endParaRPr lang="ko-KR" alt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E96C751-5209-E48A-796A-62AD32028B4F}"/>
                </a:ext>
              </a:extLst>
            </p:cNvPr>
            <p:cNvSpPr txBox="1"/>
            <p:nvPr/>
          </p:nvSpPr>
          <p:spPr>
            <a:xfrm>
              <a:off x="2006646" y="4371206"/>
              <a:ext cx="458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/>
                <a:t>④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1DF8771-3617-1D62-90CA-A8BAF85651B5}"/>
                </a:ext>
              </a:extLst>
            </p:cNvPr>
            <p:cNvSpPr/>
            <p:nvPr/>
          </p:nvSpPr>
          <p:spPr>
            <a:xfrm>
              <a:off x="1866335" y="4389326"/>
              <a:ext cx="152965" cy="457313"/>
            </a:xfrm>
            <a:prstGeom prst="rect">
              <a:avLst/>
            </a:prstGeom>
            <a:solidFill>
              <a:srgbClr val="B4C7E7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ACD968B-9754-38A4-6801-C17FB81F828F}"/>
                </a:ext>
              </a:extLst>
            </p:cNvPr>
            <p:cNvCxnSpPr>
              <a:cxnSpLocks/>
            </p:cNvCxnSpPr>
            <p:nvPr/>
          </p:nvCxnSpPr>
          <p:spPr>
            <a:xfrm>
              <a:off x="1947801" y="2559303"/>
              <a:ext cx="0" cy="362072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0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41" grpId="0"/>
      <p:bldP spid="142" grpId="0"/>
      <p:bldP spid="1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Hello world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vi helloworld.cu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코드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–o hello helloworld.cu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./hello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782546-A52D-32FE-4244-7FEB4028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55" y="2585586"/>
            <a:ext cx="3880319" cy="20245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04D4EB-F0DC-75BA-C996-114B82D51B4A}"/>
              </a:ext>
            </a:extLst>
          </p:cNvPr>
          <p:cNvCxnSpPr>
            <a:cxnSpLocks/>
          </p:cNvCxnSpPr>
          <p:nvPr/>
        </p:nvCxnSpPr>
        <p:spPr>
          <a:xfrm flipH="1">
            <a:off x="3246120" y="2880360"/>
            <a:ext cx="2278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05D3AC-ED04-1838-AD0E-11F1E778B30E}"/>
              </a:ext>
            </a:extLst>
          </p:cNvPr>
          <p:cNvSpPr txBox="1"/>
          <p:nvPr/>
        </p:nvSpPr>
        <p:spPr>
          <a:xfrm>
            <a:off x="5579088" y="2726471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CUDA </a:t>
            </a:r>
            <a:r>
              <a:rPr lang="ko-KR" altLang="en-US" sz="1400" b="1" dirty="0">
                <a:solidFill>
                  <a:srgbClr val="FF0000"/>
                </a:solidFill>
              </a:rPr>
              <a:t>런타임 헤더파일 선언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626622-ABC4-FFC0-99E9-E08B81C62D4F}"/>
              </a:ext>
            </a:extLst>
          </p:cNvPr>
          <p:cNvCxnSpPr>
            <a:cxnSpLocks/>
          </p:cNvCxnSpPr>
          <p:nvPr/>
        </p:nvCxnSpPr>
        <p:spPr>
          <a:xfrm flipH="1">
            <a:off x="3627120" y="3200400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035844-CE26-054B-60BE-3D797682E5DA}"/>
              </a:ext>
            </a:extLst>
          </p:cNvPr>
          <p:cNvSpPr txBox="1"/>
          <p:nvPr/>
        </p:nvSpPr>
        <p:spPr>
          <a:xfrm>
            <a:off x="5579088" y="3046511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__global__ </a:t>
            </a:r>
            <a:r>
              <a:rPr lang="ko-KR" altLang="en-US" sz="1400" b="1" dirty="0">
                <a:solidFill>
                  <a:srgbClr val="FF0000"/>
                </a:solidFill>
              </a:rPr>
              <a:t>키워드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CUDA device (GPU)</a:t>
            </a:r>
            <a:r>
              <a:rPr lang="ko-KR" altLang="en-US" sz="1400" b="1" dirty="0">
                <a:solidFill>
                  <a:srgbClr val="FF0000"/>
                </a:solidFill>
              </a:rPr>
              <a:t>에서 실행될 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2626E8-8FE4-9425-3AF8-9E52E4923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0" b="67125"/>
          <a:stretch/>
        </p:blipFill>
        <p:spPr>
          <a:xfrm>
            <a:off x="5633676" y="5116105"/>
            <a:ext cx="4486901" cy="2973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7C5E3E2-29C3-9626-5652-F930E2AE220C}"/>
              </a:ext>
            </a:extLst>
          </p:cNvPr>
          <p:cNvCxnSpPr>
            <a:cxnSpLocks/>
          </p:cNvCxnSpPr>
          <p:nvPr/>
        </p:nvCxnSpPr>
        <p:spPr>
          <a:xfrm flipH="1">
            <a:off x="3627120" y="3848100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02411E-D501-6D16-0032-AF3181A063EE}"/>
              </a:ext>
            </a:extLst>
          </p:cNvPr>
          <p:cNvSpPr txBox="1"/>
          <p:nvPr/>
        </p:nvSpPr>
        <p:spPr>
          <a:xfrm>
            <a:off x="5579088" y="3608844"/>
            <a:ext cx="588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함수가 실행될 </a:t>
            </a:r>
            <a:r>
              <a:rPr lang="en-US" altLang="ko-KR" sz="1400" b="1" dirty="0">
                <a:solidFill>
                  <a:srgbClr val="FF0000"/>
                </a:solidFill>
              </a:rPr>
              <a:t>GPU </a:t>
            </a:r>
            <a:r>
              <a:rPr lang="ko-KR" altLang="en-US" sz="1400" b="1" dirty="0">
                <a:solidFill>
                  <a:srgbClr val="FF0000"/>
                </a:solidFill>
              </a:rPr>
              <a:t>쓰레드 그룹</a:t>
            </a:r>
            <a:r>
              <a:rPr lang="en-US" altLang="ko-KR" sz="1400" b="1" dirty="0">
                <a:solidFill>
                  <a:srgbClr val="FF0000"/>
                </a:solidFill>
              </a:rPr>
              <a:t>(Block)</a:t>
            </a:r>
            <a:r>
              <a:rPr lang="ko-KR" altLang="en-US" sz="1400" b="1" dirty="0">
                <a:solidFill>
                  <a:srgbClr val="FF0000"/>
                </a:solidFill>
              </a:rPr>
              <a:t> 개수</a:t>
            </a:r>
            <a:r>
              <a:rPr lang="en-US" altLang="ko-KR" sz="1400" b="1" dirty="0">
                <a:solidFill>
                  <a:srgbClr val="FF0000"/>
                </a:solidFill>
              </a:rPr>
              <a:t>: 1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Block </a:t>
            </a:r>
            <a:r>
              <a:rPr lang="ko-KR" altLang="en-US" sz="1400" b="1" dirty="0">
                <a:solidFill>
                  <a:srgbClr val="FF0000"/>
                </a:solidFill>
              </a:rPr>
              <a:t>내에서 실행될 쓰레드 개수</a:t>
            </a:r>
            <a:r>
              <a:rPr lang="en-US" altLang="ko-KR" sz="1400" b="1" dirty="0">
                <a:solidFill>
                  <a:srgbClr val="FF0000"/>
                </a:solidFill>
              </a:rPr>
              <a:t>: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EAE46DD-DFA3-FB97-7971-329144921DC2}"/>
              </a:ext>
            </a:extLst>
          </p:cNvPr>
          <p:cNvCxnSpPr>
            <a:cxnSpLocks/>
          </p:cNvCxnSpPr>
          <p:nvPr/>
        </p:nvCxnSpPr>
        <p:spPr>
          <a:xfrm rot="10800000">
            <a:off x="3771900" y="3970851"/>
            <a:ext cx="1752600" cy="3420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34EE47-6B9D-7E4C-E8E6-1853893F35F9}"/>
              </a:ext>
            </a:extLst>
          </p:cNvPr>
          <p:cNvSpPr txBox="1"/>
          <p:nvPr/>
        </p:nvSpPr>
        <p:spPr>
          <a:xfrm>
            <a:off x="5579088" y="4170937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 </a:t>
            </a:r>
            <a:r>
              <a:rPr lang="ko-KR" altLang="en-US" sz="1400" b="1" dirty="0">
                <a:solidFill>
                  <a:srgbClr val="FF0000"/>
                </a:solidFill>
              </a:rPr>
              <a:t>계산 결과를 </a:t>
            </a:r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ko-KR" altLang="en-US" sz="1400" b="1" dirty="0">
                <a:solidFill>
                  <a:srgbClr val="FF0000"/>
                </a:solidFill>
              </a:rPr>
              <a:t>와 동기화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51A256-714B-8E62-6676-E2A283F42779}"/>
              </a:ext>
            </a:extLst>
          </p:cNvPr>
          <p:cNvSpPr txBox="1"/>
          <p:nvPr/>
        </p:nvSpPr>
        <p:spPr>
          <a:xfrm>
            <a:off x="5633676" y="4486989"/>
            <a:ext cx="5881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accent5"/>
                </a:solidFill>
              </a:rPr>
              <a:t>*해당 </a:t>
            </a:r>
            <a:r>
              <a:rPr lang="ko-KR" altLang="en-US" sz="1000" b="1" dirty="0">
                <a:solidFill>
                  <a:schemeClr val="accent5"/>
                </a:solidFill>
              </a:rPr>
              <a:t>코드가 없을 경우 </a:t>
            </a:r>
            <a:r>
              <a:rPr lang="en-US" altLang="ko-KR" sz="1000" b="1" dirty="0">
                <a:solidFill>
                  <a:schemeClr val="accent5"/>
                </a:solidFill>
              </a:rPr>
              <a:t>GPU </a:t>
            </a:r>
            <a:r>
              <a:rPr lang="ko-KR" altLang="en-US" sz="1000" b="1" dirty="0">
                <a:solidFill>
                  <a:schemeClr val="accent5"/>
                </a:solidFill>
              </a:rPr>
              <a:t>계산결과를 반환하기 전에 </a:t>
            </a:r>
            <a:r>
              <a:rPr lang="en-US" altLang="ko-KR" sz="1000" b="1" dirty="0">
                <a:solidFill>
                  <a:schemeClr val="accent5"/>
                </a:solidFill>
              </a:rPr>
              <a:t>main()</a:t>
            </a:r>
            <a:r>
              <a:rPr lang="ko-KR" altLang="en-US" sz="1000" b="1" dirty="0">
                <a:solidFill>
                  <a:schemeClr val="accent5"/>
                </a:solidFill>
              </a:rPr>
              <a:t>이 종료됨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F5EC0-C5A0-A6E5-553F-47C5598DB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22" b="2715"/>
          <a:stretch/>
        </p:blipFill>
        <p:spPr>
          <a:xfrm>
            <a:off x="5633675" y="5260087"/>
            <a:ext cx="4486901" cy="4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2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Simple Addition.cu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35844-CE26-054B-60BE-3D797682E5DA}"/>
              </a:ext>
            </a:extLst>
          </p:cNvPr>
          <p:cNvSpPr txBox="1"/>
          <p:nvPr/>
        </p:nvSpPr>
        <p:spPr>
          <a:xfrm>
            <a:off x="5162550" y="3312564"/>
            <a:ext cx="588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할당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자료형을 정의되지 않은 </a:t>
            </a:r>
            <a:r>
              <a:rPr lang="en-US" altLang="ko-KR" sz="1400" b="1" dirty="0">
                <a:solidFill>
                  <a:srgbClr val="FF0000"/>
                </a:solidFill>
              </a:rPr>
              <a:t>**void</a:t>
            </a:r>
            <a:r>
              <a:rPr lang="ko-KR" altLang="en-US" sz="1400" b="1" dirty="0">
                <a:solidFill>
                  <a:srgbClr val="FF0000"/>
                </a:solidFill>
              </a:rPr>
              <a:t>로 캐스팅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</a:rPr>
              <a:t>바이트 할당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446A9B-35BA-CAE2-FFF0-796484E0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3" y="1485942"/>
            <a:ext cx="4029637" cy="479174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626622-ABC4-FFC0-99E9-E08B81C62D4F}"/>
              </a:ext>
            </a:extLst>
          </p:cNvPr>
          <p:cNvCxnSpPr>
            <a:cxnSpLocks/>
          </p:cNvCxnSpPr>
          <p:nvPr/>
        </p:nvCxnSpPr>
        <p:spPr>
          <a:xfrm flipH="1">
            <a:off x="3265170" y="3466453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37FFAA-D31B-C210-FDA8-344CE831921D}"/>
              </a:ext>
            </a:extLst>
          </p:cNvPr>
          <p:cNvCxnSpPr>
            <a:cxnSpLocks/>
          </p:cNvCxnSpPr>
          <p:nvPr/>
        </p:nvCxnSpPr>
        <p:spPr>
          <a:xfrm flipH="1">
            <a:off x="1612301" y="4018903"/>
            <a:ext cx="35502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6B9B8A-4AED-E784-D261-7DFC450A7571}"/>
              </a:ext>
            </a:extLst>
          </p:cNvPr>
          <p:cNvSpPr txBox="1"/>
          <p:nvPr/>
        </p:nvSpPr>
        <p:spPr>
          <a:xfrm>
            <a:off x="5162550" y="3866560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변수 초기화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BA6537-4D72-8657-053D-BC181088E854}"/>
              </a:ext>
            </a:extLst>
          </p:cNvPr>
          <p:cNvCxnSpPr>
            <a:cxnSpLocks/>
          </p:cNvCxnSpPr>
          <p:nvPr/>
        </p:nvCxnSpPr>
        <p:spPr>
          <a:xfrm flipH="1">
            <a:off x="4552997" y="4304653"/>
            <a:ext cx="6095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A8DDA29-735F-5D99-C702-D701C33B3897}"/>
              </a:ext>
            </a:extLst>
          </p:cNvPr>
          <p:cNvSpPr txBox="1"/>
          <p:nvPr/>
        </p:nvSpPr>
        <p:spPr>
          <a:xfrm>
            <a:off x="5162550" y="4187026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초기화된 변수 값을 </a:t>
            </a:r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메모리에 복사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192F76-CCCF-A191-C41B-3DA67C569282}"/>
              </a:ext>
            </a:extLst>
          </p:cNvPr>
          <p:cNvSpPr txBox="1"/>
          <p:nvPr/>
        </p:nvSpPr>
        <p:spPr>
          <a:xfrm>
            <a:off x="5162550" y="4582711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연산 수행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3BB5EE-55E6-CA47-9CC8-3102F2F11992}"/>
              </a:ext>
            </a:extLst>
          </p:cNvPr>
          <p:cNvCxnSpPr>
            <a:cxnSpLocks/>
          </p:cNvCxnSpPr>
          <p:nvPr/>
        </p:nvCxnSpPr>
        <p:spPr>
          <a:xfrm flipH="1">
            <a:off x="2990897" y="4733278"/>
            <a:ext cx="21716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5D980F-E726-08C7-F34F-ED97B3F5CE64}"/>
              </a:ext>
            </a:extLst>
          </p:cNvPr>
          <p:cNvCxnSpPr>
            <a:cxnSpLocks/>
          </p:cNvCxnSpPr>
          <p:nvPr/>
        </p:nvCxnSpPr>
        <p:spPr>
          <a:xfrm flipH="1">
            <a:off x="1905070" y="5609578"/>
            <a:ext cx="32574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80339B-C97F-197E-544B-863446478E14}"/>
              </a:ext>
            </a:extLst>
          </p:cNvPr>
          <p:cNvSpPr txBox="1"/>
          <p:nvPr/>
        </p:nvSpPr>
        <p:spPr>
          <a:xfrm>
            <a:off x="5162550" y="5446965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 해제</a:t>
            </a:r>
          </a:p>
        </p:txBody>
      </p:sp>
    </p:spTree>
    <p:extLst>
      <p:ext uri="{BB962C8B-B14F-4D97-AF65-F5344CB8AC3E}">
        <p14:creationId xmlns:p14="http://schemas.microsoft.com/office/powerpoint/2010/main" val="364456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Compile &amp; Run</a:t>
            </a: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simple_vector_add.cu –o add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./add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510C1-2050-510F-DD5F-268CB175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36" y="2614165"/>
            <a:ext cx="592537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1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Logical Thread Hierarchy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Kernel = Grid &gt; Block &gt; Thread</a:t>
            </a:r>
          </a:p>
          <a:p>
            <a:r>
              <a:rPr kumimoji="1" lang="en-US" altLang="ko-KR" dirty="0"/>
              <a:t>Kernel = Grid : </a:t>
            </a:r>
            <a:r>
              <a:rPr kumimoji="1" lang="ko-KR" altLang="en-US" dirty="0"/>
              <a:t>병렬 실행되는 </a:t>
            </a:r>
            <a:r>
              <a:rPr kumimoji="1" lang="en-US" altLang="ko-KR" dirty="0"/>
              <a:t>Device </a:t>
            </a:r>
            <a:r>
              <a:rPr kumimoji="1" lang="ko-KR" altLang="en-US" dirty="0"/>
              <a:t>함수</a:t>
            </a:r>
            <a:r>
              <a:rPr kumimoji="1" lang="en-US" altLang="ko-KR" sz="2000" dirty="0">
                <a:latin typeface="Consolas" panose="020B0609020204030204" pitchFamily="49" charset="0"/>
              </a:rPr>
              <a:t>(__global__</a:t>
            </a:r>
            <a:r>
              <a:rPr kumimoji="1" lang="en-US" altLang="ko-KR" sz="2000" dirty="0"/>
              <a:t>)</a:t>
            </a:r>
            <a:endParaRPr kumimoji="1" lang="en-US" altLang="ko-KR" sz="1600" dirty="0"/>
          </a:p>
          <a:p>
            <a:r>
              <a:rPr kumimoji="1" lang="en-US" altLang="ko-KR" dirty="0"/>
              <a:t>Block : </a:t>
            </a:r>
            <a:r>
              <a:rPr kumimoji="1" lang="ko-KR" altLang="en-US" dirty="0"/>
              <a:t>연산제어를 위한 쓰레드 묶음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최대 </a:t>
            </a:r>
            <a:r>
              <a:rPr kumimoji="1" lang="en-US" altLang="ko-KR" sz="2000" dirty="0"/>
              <a:t>512</a:t>
            </a:r>
            <a:r>
              <a:rPr kumimoji="1" lang="ko-KR" altLang="en-US" sz="2000" dirty="0"/>
              <a:t>개 쓰레드 포함</a:t>
            </a:r>
            <a:r>
              <a:rPr kumimoji="1" lang="en-US" altLang="ko-KR" sz="2000" dirty="0"/>
              <a:t>)</a:t>
            </a:r>
          </a:p>
          <a:p>
            <a:r>
              <a:rPr kumimoji="1" lang="en-US" altLang="ko-KR" dirty="0"/>
              <a:t>Thread: GPU </a:t>
            </a:r>
            <a:r>
              <a:rPr kumimoji="1" lang="ko-KR" altLang="en-US" dirty="0"/>
              <a:t>연산 기본단위</a:t>
            </a:r>
            <a:r>
              <a:rPr kumimoji="1" lang="en-US" altLang="ko-KR" sz="2000" dirty="0"/>
              <a:t>(GPU </a:t>
            </a:r>
            <a:r>
              <a:rPr kumimoji="1" lang="ko-KR" altLang="en-US" sz="2000" dirty="0"/>
              <a:t>코어 하나에 할당된 명령</a:t>
            </a:r>
            <a:r>
              <a:rPr kumimoji="1" lang="en-US" altLang="ko-KR" sz="2000" dirty="0"/>
              <a:t>)</a:t>
            </a:r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some_kernel</a:t>
            </a:r>
            <a:r>
              <a:rPr kumimoji="1" lang="en-US" altLang="ko-KR" dirty="0">
                <a:latin typeface="Consolas" panose="020B0609020204030204" pitchFamily="49" charset="0"/>
              </a:rPr>
              <a:t>&lt;&lt;&lt;2,15&gt;&gt;&gt;(arg1, …);</a:t>
            </a:r>
          </a:p>
          <a:p>
            <a:pPr lvl="1"/>
            <a:r>
              <a:rPr kumimoji="1" lang="ko-KR" altLang="en-US" dirty="0">
                <a:latin typeface="Consolas" panose="020B0609020204030204" pitchFamily="49" charset="0"/>
              </a:rPr>
              <a:t>쓰레드를 </a:t>
            </a:r>
            <a:r>
              <a:rPr kumimoji="1" lang="en-US" altLang="ko-KR" dirty="0">
                <a:latin typeface="Consolas" panose="020B0609020204030204" pitchFamily="49" charset="0"/>
              </a:rPr>
              <a:t>15</a:t>
            </a:r>
            <a:r>
              <a:rPr kumimoji="1" lang="ko-KR" altLang="en-US" dirty="0">
                <a:latin typeface="Consolas" panose="020B0609020204030204" pitchFamily="49" charset="0"/>
              </a:rPr>
              <a:t>개씩 할당한 </a:t>
            </a:r>
            <a:r>
              <a:rPr kumimoji="1" lang="en-US" altLang="ko-KR" dirty="0">
                <a:latin typeface="Consolas" panose="020B0609020204030204" pitchFamily="49" charset="0"/>
              </a:rPr>
              <a:t>2</a:t>
            </a:r>
            <a:r>
              <a:rPr kumimoji="1" lang="ko-KR" altLang="en-US" dirty="0">
                <a:latin typeface="Consolas" panose="020B0609020204030204" pitchFamily="49" charset="0"/>
              </a:rPr>
              <a:t>개의 블록으로 커널을 병렬처리 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>
                <a:latin typeface="Consolas" panose="020B0609020204030204" pitchFamily="49" charset="0"/>
              </a:rPr>
              <a:t>쓰레드 수</a:t>
            </a:r>
            <a:r>
              <a:rPr kumimoji="1" lang="en-US" altLang="ko-KR" dirty="0">
                <a:latin typeface="Consolas" panose="020B0609020204030204" pitchFamily="49" charset="0"/>
              </a:rPr>
              <a:t>: 15 </a:t>
            </a:r>
            <a:r>
              <a:rPr kumimoji="1" lang="ko-KR" altLang="en-US" dirty="0">
                <a:latin typeface="Consolas" panose="020B0609020204030204" pitchFamily="49" charset="0"/>
              </a:rPr>
              <a:t>* </a:t>
            </a:r>
            <a:r>
              <a:rPr kumimoji="1" lang="en-US" altLang="ko-KR" dirty="0">
                <a:latin typeface="Consolas" panose="020B0609020204030204" pitchFamily="49" charset="0"/>
              </a:rPr>
              <a:t>2 = 30</a:t>
            </a:r>
          </a:p>
          <a:p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7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Intro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CUDA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CUDA toolkit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CUDA Programming Example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48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66A4C1-2F68-D6A1-9B07-9CDBE8447368}"/>
              </a:ext>
            </a:extLst>
          </p:cNvPr>
          <p:cNvSpPr/>
          <p:nvPr/>
        </p:nvSpPr>
        <p:spPr>
          <a:xfrm>
            <a:off x="2716311" y="2126874"/>
            <a:ext cx="3297068" cy="40072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C59BE0-99F0-6D5F-1CB1-3C06621FA6A4}"/>
              </a:ext>
            </a:extLst>
          </p:cNvPr>
          <p:cNvSpPr/>
          <p:nvPr/>
        </p:nvSpPr>
        <p:spPr>
          <a:xfrm>
            <a:off x="1280987" y="2126875"/>
            <a:ext cx="999814" cy="40072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SIMT(Single Instruction Multiple Thread) structure 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84F4F4-B14E-4FBB-5939-A8FF9BA9EB49}"/>
              </a:ext>
            </a:extLst>
          </p:cNvPr>
          <p:cNvSpPr/>
          <p:nvPr/>
        </p:nvSpPr>
        <p:spPr>
          <a:xfrm>
            <a:off x="1722764" y="3180152"/>
            <a:ext cx="57070" cy="343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9B5E6-F1D0-CB93-3C20-BBB47F869740}"/>
              </a:ext>
            </a:extLst>
          </p:cNvPr>
          <p:cNvSpPr/>
          <p:nvPr/>
        </p:nvSpPr>
        <p:spPr>
          <a:xfrm>
            <a:off x="1641046" y="3241501"/>
            <a:ext cx="274007" cy="35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8EA47D-33AF-0291-0556-B7D30FA0CA79}"/>
              </a:ext>
            </a:extLst>
          </p:cNvPr>
          <p:cNvSpPr/>
          <p:nvPr/>
        </p:nvSpPr>
        <p:spPr>
          <a:xfrm>
            <a:off x="1641046" y="2554198"/>
            <a:ext cx="274007" cy="679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247791-4591-D291-394E-32E8416B8298}"/>
              </a:ext>
            </a:extLst>
          </p:cNvPr>
          <p:cNvSpPr/>
          <p:nvPr/>
        </p:nvSpPr>
        <p:spPr>
          <a:xfrm>
            <a:off x="1636192" y="4670726"/>
            <a:ext cx="274007" cy="106538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B480DE-3ADC-89ED-50B0-ADBC4F14DC10}"/>
              </a:ext>
            </a:extLst>
          </p:cNvPr>
          <p:cNvSpPr txBox="1"/>
          <p:nvPr/>
        </p:nvSpPr>
        <p:spPr>
          <a:xfrm>
            <a:off x="1280987" y="2145783"/>
            <a:ext cx="1034388" cy="25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Host</a:t>
            </a:r>
            <a:endParaRPr lang="ko-KR" altLang="en-US" sz="1400" b="1" i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46BC21-559F-AA0E-08D1-9C94CD76C8F4}"/>
              </a:ext>
            </a:extLst>
          </p:cNvPr>
          <p:cNvCxnSpPr>
            <a:cxnSpLocks/>
          </p:cNvCxnSpPr>
          <p:nvPr/>
        </p:nvCxnSpPr>
        <p:spPr>
          <a:xfrm flipV="1">
            <a:off x="1910199" y="3405257"/>
            <a:ext cx="1175901" cy="5421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1DEE46-5501-294F-B93B-EC07EACD1025}"/>
              </a:ext>
            </a:extLst>
          </p:cNvPr>
          <p:cNvSpPr/>
          <p:nvPr/>
        </p:nvSpPr>
        <p:spPr>
          <a:xfrm>
            <a:off x="1704629" y="3816072"/>
            <a:ext cx="154563" cy="1420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4A5142-D9F0-DE0E-6B51-D51D4BD83231}"/>
              </a:ext>
            </a:extLst>
          </p:cNvPr>
          <p:cNvSpPr/>
          <p:nvPr/>
        </p:nvSpPr>
        <p:spPr>
          <a:xfrm>
            <a:off x="1702571" y="3991943"/>
            <a:ext cx="150958" cy="1420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F5389264-0BD5-0DC4-EB0A-2CC89BF75C03}"/>
              </a:ext>
            </a:extLst>
          </p:cNvPr>
          <p:cNvSpPr/>
          <p:nvPr/>
        </p:nvSpPr>
        <p:spPr>
          <a:xfrm>
            <a:off x="1093396" y="2585044"/>
            <a:ext cx="501080" cy="643676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E72143-56DC-2AFE-F39B-D54161855B03}"/>
              </a:ext>
            </a:extLst>
          </p:cNvPr>
          <p:cNvSpPr txBox="1"/>
          <p:nvPr/>
        </p:nvSpPr>
        <p:spPr>
          <a:xfrm>
            <a:off x="156431" y="2765434"/>
            <a:ext cx="1034388" cy="25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Host Code</a:t>
            </a:r>
            <a:endParaRPr lang="ko-KR" altLang="en-US" sz="1400" b="1" i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8AFD72-A2F6-2D80-0B43-C9A3EDD9107C}"/>
              </a:ext>
            </a:extLst>
          </p:cNvPr>
          <p:cNvSpPr/>
          <p:nvPr/>
        </p:nvSpPr>
        <p:spPr>
          <a:xfrm>
            <a:off x="1641045" y="3594908"/>
            <a:ext cx="274007" cy="7224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3B101DE-63B2-F438-B0AD-6E2B5430E013}"/>
              </a:ext>
            </a:extLst>
          </p:cNvPr>
          <p:cNvSpPr/>
          <p:nvPr/>
        </p:nvSpPr>
        <p:spPr>
          <a:xfrm>
            <a:off x="1641045" y="4317319"/>
            <a:ext cx="274007" cy="35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A7837-8259-E197-EC80-1556DDD44B31}"/>
              </a:ext>
            </a:extLst>
          </p:cNvPr>
          <p:cNvCxnSpPr>
            <a:cxnSpLocks/>
          </p:cNvCxnSpPr>
          <p:nvPr/>
        </p:nvCxnSpPr>
        <p:spPr>
          <a:xfrm>
            <a:off x="1779834" y="2554199"/>
            <a:ext cx="0" cy="337671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D0B7F50-23F4-0F25-69BF-D22790A7D4CC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1910199" y="4444619"/>
            <a:ext cx="1021326" cy="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2F5ACAD-1D50-9A67-BD53-DB6460F6A5E4}"/>
              </a:ext>
            </a:extLst>
          </p:cNvPr>
          <p:cNvSpPr/>
          <p:nvPr/>
        </p:nvSpPr>
        <p:spPr>
          <a:xfrm>
            <a:off x="2064750" y="3262224"/>
            <a:ext cx="866775" cy="286066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Kernel 1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D2772D1-056B-1898-753E-B7FF2E07458F}"/>
              </a:ext>
            </a:extLst>
          </p:cNvPr>
          <p:cNvSpPr/>
          <p:nvPr/>
        </p:nvSpPr>
        <p:spPr>
          <a:xfrm>
            <a:off x="2064750" y="4301586"/>
            <a:ext cx="866775" cy="286066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Kernel 2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왼쪽 중괄호 66">
            <a:extLst>
              <a:ext uri="{FF2B5EF4-FFF2-40B4-BE49-F238E27FC236}">
                <a16:creationId xmlns:a16="http://schemas.microsoft.com/office/drawing/2014/main" id="{F8503A28-5DDF-3FF0-86F9-DF8DFEDAE60B}"/>
              </a:ext>
            </a:extLst>
          </p:cNvPr>
          <p:cNvSpPr/>
          <p:nvPr/>
        </p:nvSpPr>
        <p:spPr>
          <a:xfrm>
            <a:off x="1093256" y="3244181"/>
            <a:ext cx="501080" cy="35869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4B68DC-FF5A-DE9A-7424-62345EE815A5}"/>
              </a:ext>
            </a:extLst>
          </p:cNvPr>
          <p:cNvSpPr txBox="1"/>
          <p:nvPr/>
        </p:nvSpPr>
        <p:spPr>
          <a:xfrm>
            <a:off x="1273" y="3271061"/>
            <a:ext cx="116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Device Code</a:t>
            </a:r>
            <a:endParaRPr lang="ko-KR" altLang="en-US" sz="1400" b="1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3248CF-1C58-0382-3050-6D3525B246A3}"/>
              </a:ext>
            </a:extLst>
          </p:cNvPr>
          <p:cNvSpPr txBox="1"/>
          <p:nvPr/>
        </p:nvSpPr>
        <p:spPr>
          <a:xfrm>
            <a:off x="2716311" y="212687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Device</a:t>
            </a:r>
            <a:endParaRPr lang="ko-KR" altLang="en-US" sz="1400" b="1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F804C4-0A90-A819-03A9-DC862AC7607B}"/>
              </a:ext>
            </a:extLst>
          </p:cNvPr>
          <p:cNvSpPr/>
          <p:nvPr/>
        </p:nvSpPr>
        <p:spPr>
          <a:xfrm>
            <a:off x="3081222" y="2617533"/>
            <a:ext cx="2614728" cy="17289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FE4CF4-5BF7-C3D1-3ABA-BEFF3D682E6E}"/>
              </a:ext>
            </a:extLst>
          </p:cNvPr>
          <p:cNvSpPr txBox="1"/>
          <p:nvPr/>
        </p:nvSpPr>
        <p:spPr>
          <a:xfrm>
            <a:off x="3081222" y="2620200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Grid 1</a:t>
            </a:r>
            <a:endParaRPr lang="ko-KR" altLang="en-US" sz="1400" b="1" i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948543-EA2B-3A3B-96C1-EAB647D6EE05}"/>
              </a:ext>
            </a:extLst>
          </p:cNvPr>
          <p:cNvSpPr/>
          <p:nvPr/>
        </p:nvSpPr>
        <p:spPr>
          <a:xfrm>
            <a:off x="3081222" y="4471821"/>
            <a:ext cx="2614728" cy="1575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5729073-2AA4-E163-B267-635C4F9978A8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>
            <a:off x="2931525" y="4444619"/>
            <a:ext cx="149697" cy="814926"/>
          </a:xfrm>
          <a:prstGeom prst="bentConnector3">
            <a:avLst>
              <a:gd name="adj1" fmla="val -902"/>
            </a:avLst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69A25F-E450-9D5A-4574-565949E81C0D}"/>
              </a:ext>
            </a:extLst>
          </p:cNvPr>
          <p:cNvSpPr/>
          <p:nvPr/>
        </p:nvSpPr>
        <p:spPr>
          <a:xfrm>
            <a:off x="3214455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DD018F-A0FF-A6AF-58AB-F26527FB273E}"/>
              </a:ext>
            </a:extLst>
          </p:cNvPr>
          <p:cNvSpPr/>
          <p:nvPr/>
        </p:nvSpPr>
        <p:spPr>
          <a:xfrm>
            <a:off x="4042126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53B45C-846E-85F3-3D35-E0F14FBBB350}"/>
              </a:ext>
            </a:extLst>
          </p:cNvPr>
          <p:cNvSpPr/>
          <p:nvPr/>
        </p:nvSpPr>
        <p:spPr>
          <a:xfrm>
            <a:off x="4859513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120F9CA-6991-CADC-59D2-51AEC46ED831}"/>
              </a:ext>
            </a:extLst>
          </p:cNvPr>
          <p:cNvSpPr/>
          <p:nvPr/>
        </p:nvSpPr>
        <p:spPr>
          <a:xfrm>
            <a:off x="3214752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2F4C9-8821-C243-7449-D919A5B3C6CF}"/>
              </a:ext>
            </a:extLst>
          </p:cNvPr>
          <p:cNvSpPr/>
          <p:nvPr/>
        </p:nvSpPr>
        <p:spPr>
          <a:xfrm>
            <a:off x="4042423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ABF066-5CE5-55A3-777F-156D199A7EF5}"/>
              </a:ext>
            </a:extLst>
          </p:cNvPr>
          <p:cNvSpPr/>
          <p:nvPr/>
        </p:nvSpPr>
        <p:spPr>
          <a:xfrm>
            <a:off x="4859810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4E11E-194B-030C-B52B-8D68994ADE0F}"/>
              </a:ext>
            </a:extLst>
          </p:cNvPr>
          <p:cNvSpPr/>
          <p:nvPr/>
        </p:nvSpPr>
        <p:spPr>
          <a:xfrm>
            <a:off x="3295643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16E164-2071-8AC4-D6F5-338159A05D81}"/>
              </a:ext>
            </a:extLst>
          </p:cNvPr>
          <p:cNvSpPr/>
          <p:nvPr/>
        </p:nvSpPr>
        <p:spPr>
          <a:xfrm>
            <a:off x="4123314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B991C9-B9DA-76B0-59F0-039C3C3DB0DC}"/>
              </a:ext>
            </a:extLst>
          </p:cNvPr>
          <p:cNvSpPr/>
          <p:nvPr/>
        </p:nvSpPr>
        <p:spPr>
          <a:xfrm>
            <a:off x="4940701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BE8F5E9-C381-CD7B-4CE3-666B1C320416}"/>
              </a:ext>
            </a:extLst>
          </p:cNvPr>
          <p:cNvSpPr/>
          <p:nvPr/>
        </p:nvSpPr>
        <p:spPr>
          <a:xfrm>
            <a:off x="3295940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9F38F9B-023C-78B0-76F8-D3D7D41839DA}"/>
              </a:ext>
            </a:extLst>
          </p:cNvPr>
          <p:cNvSpPr/>
          <p:nvPr/>
        </p:nvSpPr>
        <p:spPr>
          <a:xfrm>
            <a:off x="4123611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55D18F-8008-2F9F-BB0E-A673383EA838}"/>
              </a:ext>
            </a:extLst>
          </p:cNvPr>
          <p:cNvSpPr/>
          <p:nvPr/>
        </p:nvSpPr>
        <p:spPr>
          <a:xfrm>
            <a:off x="4940998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BF8340B-3048-7396-1ED9-B533B49AA083}"/>
              </a:ext>
            </a:extLst>
          </p:cNvPr>
          <p:cNvCxnSpPr>
            <a:cxnSpLocks/>
          </p:cNvCxnSpPr>
          <p:nvPr/>
        </p:nvCxnSpPr>
        <p:spPr>
          <a:xfrm>
            <a:off x="5588408" y="4242555"/>
            <a:ext cx="4962545" cy="847152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AA439EB-DA1E-8875-CC04-70F63F2BA89C}"/>
              </a:ext>
            </a:extLst>
          </p:cNvPr>
          <p:cNvCxnSpPr>
            <a:cxnSpLocks/>
          </p:cNvCxnSpPr>
          <p:nvPr/>
        </p:nvCxnSpPr>
        <p:spPr>
          <a:xfrm flipV="1">
            <a:off x="5588408" y="2939362"/>
            <a:ext cx="4962545" cy="703946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D569D66-632B-53C3-9805-FD2165965B92}"/>
              </a:ext>
            </a:extLst>
          </p:cNvPr>
          <p:cNvCxnSpPr>
            <a:cxnSpLocks/>
          </p:cNvCxnSpPr>
          <p:nvPr/>
        </p:nvCxnSpPr>
        <p:spPr>
          <a:xfrm flipV="1">
            <a:off x="4869797" y="2939362"/>
            <a:ext cx="2176230" cy="703946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7330D1D-EDD5-6A0A-B538-05C7C9F0EECF}"/>
              </a:ext>
            </a:extLst>
          </p:cNvPr>
          <p:cNvCxnSpPr>
            <a:cxnSpLocks/>
          </p:cNvCxnSpPr>
          <p:nvPr/>
        </p:nvCxnSpPr>
        <p:spPr>
          <a:xfrm>
            <a:off x="4869797" y="4260368"/>
            <a:ext cx="2196746" cy="829339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7B47FE6-AB26-FE32-F17F-4BF6ACD200AA}"/>
              </a:ext>
            </a:extLst>
          </p:cNvPr>
          <p:cNvSpPr/>
          <p:nvPr/>
        </p:nvSpPr>
        <p:spPr>
          <a:xfrm>
            <a:off x="7046026" y="2939362"/>
            <a:ext cx="3504927" cy="2150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C778DFE-5A93-E0B1-37CF-E021C3C84BDB}"/>
              </a:ext>
            </a:extLst>
          </p:cNvPr>
          <p:cNvSpPr/>
          <p:nvPr/>
        </p:nvSpPr>
        <p:spPr>
          <a:xfrm>
            <a:off x="7190697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072D619-B068-57C3-E4AA-E63083FA2B0C}"/>
              </a:ext>
            </a:extLst>
          </p:cNvPr>
          <p:cNvSpPr/>
          <p:nvPr/>
        </p:nvSpPr>
        <p:spPr>
          <a:xfrm>
            <a:off x="7841167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721A82-7C39-AD20-FB07-7BA57BE02D16}"/>
              </a:ext>
            </a:extLst>
          </p:cNvPr>
          <p:cNvSpPr/>
          <p:nvPr/>
        </p:nvSpPr>
        <p:spPr>
          <a:xfrm>
            <a:off x="8487941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4A7A49-2298-4102-24AD-8B17B1F6CF95}"/>
              </a:ext>
            </a:extLst>
          </p:cNvPr>
          <p:cNvSpPr/>
          <p:nvPr/>
        </p:nvSpPr>
        <p:spPr>
          <a:xfrm>
            <a:off x="9138411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63FD41-E43C-51E3-C880-6EB34AF352D6}"/>
              </a:ext>
            </a:extLst>
          </p:cNvPr>
          <p:cNvSpPr/>
          <p:nvPr/>
        </p:nvSpPr>
        <p:spPr>
          <a:xfrm>
            <a:off x="7190697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0EC18CB-E143-5B70-BFC1-E4907D2D1CEC}"/>
              </a:ext>
            </a:extLst>
          </p:cNvPr>
          <p:cNvSpPr/>
          <p:nvPr/>
        </p:nvSpPr>
        <p:spPr>
          <a:xfrm>
            <a:off x="7841167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B60D5B5-5526-69C8-850D-5BE8DFCCFA77}"/>
              </a:ext>
            </a:extLst>
          </p:cNvPr>
          <p:cNvSpPr/>
          <p:nvPr/>
        </p:nvSpPr>
        <p:spPr>
          <a:xfrm>
            <a:off x="8487941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28AE7F-2549-142D-A8AB-A9D0A1641994}"/>
              </a:ext>
            </a:extLst>
          </p:cNvPr>
          <p:cNvSpPr/>
          <p:nvPr/>
        </p:nvSpPr>
        <p:spPr>
          <a:xfrm>
            <a:off x="9138411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E2E230A-72B1-970B-001A-2C2A577A189C}"/>
              </a:ext>
            </a:extLst>
          </p:cNvPr>
          <p:cNvSpPr/>
          <p:nvPr/>
        </p:nvSpPr>
        <p:spPr>
          <a:xfrm>
            <a:off x="7190697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60A7A3A-42E1-10C9-C3D9-BCCBBD202065}"/>
              </a:ext>
            </a:extLst>
          </p:cNvPr>
          <p:cNvSpPr/>
          <p:nvPr/>
        </p:nvSpPr>
        <p:spPr>
          <a:xfrm>
            <a:off x="7841167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2DC1977-C9CB-16B6-98EE-8A7CECD67377}"/>
              </a:ext>
            </a:extLst>
          </p:cNvPr>
          <p:cNvSpPr/>
          <p:nvPr/>
        </p:nvSpPr>
        <p:spPr>
          <a:xfrm>
            <a:off x="8487941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D21C490-740A-16E0-BA51-353E4D0B218F}"/>
              </a:ext>
            </a:extLst>
          </p:cNvPr>
          <p:cNvSpPr/>
          <p:nvPr/>
        </p:nvSpPr>
        <p:spPr>
          <a:xfrm>
            <a:off x="9138411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7D040F4-B101-900E-AF0A-703B40A347F6}"/>
              </a:ext>
            </a:extLst>
          </p:cNvPr>
          <p:cNvSpPr txBox="1"/>
          <p:nvPr/>
        </p:nvSpPr>
        <p:spPr>
          <a:xfrm>
            <a:off x="8317408" y="2975579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 (2,1)</a:t>
            </a:r>
            <a:endParaRPr lang="ko-KR" altLang="en-US" sz="1400" b="1" i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0EEB65-B353-14F5-198F-E61E3690F7EF}"/>
              </a:ext>
            </a:extLst>
          </p:cNvPr>
          <p:cNvSpPr txBox="1"/>
          <p:nvPr/>
        </p:nvSpPr>
        <p:spPr>
          <a:xfrm>
            <a:off x="3132809" y="446299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Grid 2</a:t>
            </a:r>
            <a:endParaRPr lang="ko-KR" altLang="en-US" sz="1400" b="1" i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F59D7B6-A759-DBF9-DF25-0416CD45D0E0}"/>
              </a:ext>
            </a:extLst>
          </p:cNvPr>
          <p:cNvSpPr/>
          <p:nvPr/>
        </p:nvSpPr>
        <p:spPr>
          <a:xfrm>
            <a:off x="9788099" y="3344875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00A9886-924E-C68C-E6C4-6B6BF3F33C77}"/>
              </a:ext>
            </a:extLst>
          </p:cNvPr>
          <p:cNvSpPr/>
          <p:nvPr/>
        </p:nvSpPr>
        <p:spPr>
          <a:xfrm>
            <a:off x="9788099" y="3877008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505D60-EDC9-A351-3A05-3592F63F7300}"/>
              </a:ext>
            </a:extLst>
          </p:cNvPr>
          <p:cNvSpPr/>
          <p:nvPr/>
        </p:nvSpPr>
        <p:spPr>
          <a:xfrm>
            <a:off x="9788099" y="440341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4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294DA-4C7F-6AA3-F047-96A56E710EA3}"/>
              </a:ext>
            </a:extLst>
          </p:cNvPr>
          <p:cNvSpPr/>
          <p:nvPr/>
        </p:nvSpPr>
        <p:spPr>
          <a:xfrm>
            <a:off x="2463066" y="1980770"/>
            <a:ext cx="3632934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E01E8A-BFF2-0592-1204-0336E21FB67E}"/>
              </a:ext>
            </a:extLst>
          </p:cNvPr>
          <p:cNvSpPr/>
          <p:nvPr/>
        </p:nvSpPr>
        <p:spPr>
          <a:xfrm>
            <a:off x="6469225" y="1980770"/>
            <a:ext cx="2616679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7A97F-1E68-BA78-4653-FA28DF0C93FD}"/>
              </a:ext>
            </a:extLst>
          </p:cNvPr>
          <p:cNvSpPr/>
          <p:nvPr/>
        </p:nvSpPr>
        <p:spPr>
          <a:xfrm>
            <a:off x="4206040" y="2708044"/>
            <a:ext cx="140494" cy="635793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ED6F8D-1051-61C9-A2EB-BBCCD938B523}"/>
              </a:ext>
            </a:extLst>
          </p:cNvPr>
          <p:cNvSpPr txBox="1"/>
          <p:nvPr/>
        </p:nvSpPr>
        <p:spPr>
          <a:xfrm>
            <a:off x="3891705" y="2312968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Thread</a:t>
            </a:r>
            <a:endParaRPr lang="ko-KR" altLang="en-US" sz="1400" b="1" i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F72C7B-248C-112D-306F-D6846BF68822}"/>
              </a:ext>
            </a:extLst>
          </p:cNvPr>
          <p:cNvGrpSpPr/>
          <p:nvPr/>
        </p:nvGrpSpPr>
        <p:grpSpPr>
          <a:xfrm>
            <a:off x="3804187" y="3939925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44674-3F96-60C2-6B72-3E19D09AB115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F3E312F-A804-EE7A-31A3-B36C0FCEABF3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1CF3BD2-FF86-2EB4-C90B-23BCDF485F33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351D25F-3888-45D4-1ED6-087BF3BCF846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2E7249B-42C8-97A9-5C5D-1880EDC4D748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D6FC3F0-7DF4-7515-D32D-073F478E4E26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08691EE-0373-A520-68D3-0B5C1BECF818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FCDE04-FC5C-B9D4-BF99-4C181E4D19A1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C7D826B-A633-2292-86F0-70F8755A5E44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2570536" y="5044239"/>
            <a:ext cx="3417995" cy="10005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26757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3750171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49785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9EF0C92-9738-E7A0-E838-C138B69F3084}"/>
              </a:ext>
            </a:extLst>
          </p:cNvPr>
          <p:cNvSpPr txBox="1"/>
          <p:nvPr/>
        </p:nvSpPr>
        <p:spPr>
          <a:xfrm>
            <a:off x="4660720" y="5288497"/>
            <a:ext cx="7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2F4A39-B978-6447-EA75-A3EC6E8BFFCF}"/>
              </a:ext>
            </a:extLst>
          </p:cNvPr>
          <p:cNvSpPr txBox="1"/>
          <p:nvPr/>
        </p:nvSpPr>
        <p:spPr>
          <a:xfrm>
            <a:off x="3957580" y="3585024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</a:t>
            </a:r>
            <a:endParaRPr lang="ko-KR" altLang="en-US" sz="1400" b="1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3750171" y="470319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Kernel(Grid)</a:t>
            </a:r>
            <a:endParaRPr lang="ko-KR" altLang="en-US" sz="14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99AFD3-739E-E1E7-ABF1-909D7A2FE777}"/>
              </a:ext>
            </a:extLst>
          </p:cNvPr>
          <p:cNvSpPr/>
          <p:nvPr/>
        </p:nvSpPr>
        <p:spPr>
          <a:xfrm>
            <a:off x="7714895" y="2764566"/>
            <a:ext cx="61921" cy="479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A5B5B-11E4-E8F2-8F7F-92CA940544BA}"/>
              </a:ext>
            </a:extLst>
          </p:cNvPr>
          <p:cNvSpPr txBox="1"/>
          <p:nvPr/>
        </p:nvSpPr>
        <p:spPr>
          <a:xfrm>
            <a:off x="6432525" y="2401626"/>
            <a:ext cx="279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CUDA Core(SP)</a:t>
            </a:r>
            <a:endParaRPr lang="ko-KR" altLang="en-US" sz="1200" b="1" i="1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50AC2B0-F563-66CC-A385-1846758414AA}"/>
              </a:ext>
            </a:extLst>
          </p:cNvPr>
          <p:cNvGrpSpPr/>
          <p:nvPr/>
        </p:nvGrpSpPr>
        <p:grpSpPr>
          <a:xfrm>
            <a:off x="7402492" y="3828229"/>
            <a:ext cx="686725" cy="711918"/>
            <a:chOff x="5835995" y="2999022"/>
            <a:chExt cx="686725" cy="71191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F354D36-150F-7885-06B4-85B4A0C96DF5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440478A-FC22-731D-FD6A-1A0130EEF8F6}"/>
                </a:ext>
              </a:extLst>
            </p:cNvPr>
            <p:cNvSpPr/>
            <p:nvPr/>
          </p:nvSpPr>
          <p:spPr>
            <a:xfrm>
              <a:off x="5919568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CF59B2D-5BEB-5954-EB8C-F57B481D9B47}"/>
                </a:ext>
              </a:extLst>
            </p:cNvPr>
            <p:cNvSpPr/>
            <p:nvPr/>
          </p:nvSpPr>
          <p:spPr>
            <a:xfrm>
              <a:off x="5981489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994F24F-2659-532A-D5DE-3D764CC11741}"/>
                </a:ext>
              </a:extLst>
            </p:cNvPr>
            <p:cNvSpPr/>
            <p:nvPr/>
          </p:nvSpPr>
          <p:spPr>
            <a:xfrm>
              <a:off x="6050346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5F5A7F9-FFF0-D770-E172-2A7100B0CD3A}"/>
                </a:ext>
              </a:extLst>
            </p:cNvPr>
            <p:cNvSpPr/>
            <p:nvPr/>
          </p:nvSpPr>
          <p:spPr>
            <a:xfrm>
              <a:off x="6112267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D54FAFA-7387-0D8E-6B84-4C3BC0338628}"/>
                </a:ext>
              </a:extLst>
            </p:cNvPr>
            <p:cNvSpPr/>
            <p:nvPr/>
          </p:nvSpPr>
          <p:spPr>
            <a:xfrm>
              <a:off x="6181124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8E5E0B6-9501-5533-BE40-DAF3E60E3163}"/>
                </a:ext>
              </a:extLst>
            </p:cNvPr>
            <p:cNvSpPr/>
            <p:nvPr/>
          </p:nvSpPr>
          <p:spPr>
            <a:xfrm>
              <a:off x="6244626" y="3057184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B300716-023F-C257-E201-8AD5EE076CF4}"/>
                </a:ext>
              </a:extLst>
            </p:cNvPr>
            <p:cNvSpPr/>
            <p:nvPr/>
          </p:nvSpPr>
          <p:spPr>
            <a:xfrm>
              <a:off x="6306547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B12D3D-DE9D-A672-2723-D1BBB9241C65}"/>
                </a:ext>
              </a:extLst>
            </p:cNvPr>
            <p:cNvSpPr/>
            <p:nvPr/>
          </p:nvSpPr>
          <p:spPr>
            <a:xfrm>
              <a:off x="6375404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9FA2CCF-6C09-433E-7FC3-C8605BA437C7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B397B1F-ED4D-F973-F8D1-3DF21E4B56EC}"/>
              </a:ext>
            </a:extLst>
          </p:cNvPr>
          <p:cNvSpPr txBox="1"/>
          <p:nvPr/>
        </p:nvSpPr>
        <p:spPr>
          <a:xfrm>
            <a:off x="6578921" y="3480015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Multi Processor(SM)</a:t>
            </a:r>
            <a:endParaRPr lang="ko-KR" altLang="en-US" sz="1400" b="1" i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191E3D4-8B0C-A993-3A1A-93DB2FBF0073}"/>
              </a:ext>
            </a:extLst>
          </p:cNvPr>
          <p:cNvGrpSpPr/>
          <p:nvPr/>
        </p:nvGrpSpPr>
        <p:grpSpPr>
          <a:xfrm>
            <a:off x="7201559" y="5037351"/>
            <a:ext cx="686725" cy="711918"/>
            <a:chOff x="5835995" y="2999022"/>
            <a:chExt cx="686725" cy="71191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716B351-1D12-C020-AFA5-FBB408CDD804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4AF2E92-C64E-9DB2-797A-211AF3FFF784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96415DF-5366-302E-9B5E-56BA3F095675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098D221-6A13-2779-66A8-A1B3D47FE499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091AA-E5D5-2B22-1C10-9A6A4DB1302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F0088E8-96BA-F464-C0C0-35951B2E6189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962D074-D3DB-A818-C5CC-7C8017629DE7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19F61C6-05AB-C3E6-7816-F50642B97FB9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D4B5E2-2A9F-093D-51E4-884EAD90647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9A1171B-AF55-B670-6BE7-960068FCB400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7F0F46C-350D-4DFE-65E6-82312C9D0C0E}"/>
              </a:ext>
            </a:extLst>
          </p:cNvPr>
          <p:cNvGrpSpPr/>
          <p:nvPr/>
        </p:nvGrpSpPr>
        <p:grpSpPr>
          <a:xfrm>
            <a:off x="7343800" y="5135462"/>
            <a:ext cx="686725" cy="711918"/>
            <a:chOff x="5835995" y="2999022"/>
            <a:chExt cx="686725" cy="71191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D556D88-81F7-34E6-EF77-42BE35C12FC1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80F6386-A22A-68F6-D013-601BAC0447DC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1593068-FA1F-EDBD-7EE0-F3B200BFCB8E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5C79C49-0A6B-1D93-0D2A-7385C4CE2B11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37F953-90C1-052B-FF3F-D866C26C4D2C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57FE298-A82C-8F8F-67D2-3DCD599A585F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6C9EFD-13ED-15C2-10D1-F2A26934161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E3812B8-9870-4C9E-047C-1EB25B190384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754BAC0-AB4C-C8C6-5585-45F60FB66EB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AEE3C89-EAAC-A9F4-DA19-7DD1BC31904C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21EE8C1-7DB1-3E0D-02C8-BBFE2DCF5499}"/>
              </a:ext>
            </a:extLst>
          </p:cNvPr>
          <p:cNvGrpSpPr/>
          <p:nvPr/>
        </p:nvGrpSpPr>
        <p:grpSpPr>
          <a:xfrm>
            <a:off x="7477269" y="5233573"/>
            <a:ext cx="686725" cy="711918"/>
            <a:chOff x="5835995" y="2999022"/>
            <a:chExt cx="686725" cy="71191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DE7CB14-4ACA-7F00-A7EA-776527599C72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16694D-9577-B587-2165-253F92E8735A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FFACF16-C4CD-3AAC-06A9-CDA937B2AB7B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8DF8C52-5560-DEAA-F992-34AD1D699E90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98D13D7-A139-ACF9-9A89-45D492EEDC21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65370D3-4FCD-85B1-FFF2-5AB128CD0A23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E20307-0F0E-89F3-6018-ABA8DAE4743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9D535B7-0AD0-D6C0-21B6-3CFCAD92C140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83CE7F2-C849-C9D4-4631-11EB80841D4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C6B8558-DA1D-0EEA-BA86-1C5138C9BB2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99874C1-1ED3-CF66-3ADA-FE2565545DAD}"/>
              </a:ext>
            </a:extLst>
          </p:cNvPr>
          <p:cNvGrpSpPr/>
          <p:nvPr/>
        </p:nvGrpSpPr>
        <p:grpSpPr>
          <a:xfrm>
            <a:off x="7619510" y="5331684"/>
            <a:ext cx="686725" cy="711918"/>
            <a:chOff x="5835995" y="2999022"/>
            <a:chExt cx="686725" cy="711918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83F9654-C041-2549-98A4-040DE51F1AC3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29F5FE-60BD-F9B4-E6B8-6918045985C2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16836C0-50EB-DF64-B6A2-EBEF96BFFD4D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075E43A-BE2E-89EB-CA03-CD47402949E7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1D6E5F-2DA8-1266-3E02-5FA7077DA33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95A19CD-2806-540C-967D-B22C4BB46C98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FB83844-867A-2569-B8F3-994989F14B46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4A3A711-E9BB-410E-DCBA-F4D2A389927E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A7884D-B605-7808-D0ED-2803AF9F581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9287D0C-5D8B-44F4-1ADC-3C981C9CF94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Logical structure &amp; Physical structure mapping </a:t>
            </a:r>
          </a:p>
        </p:txBody>
      </p:sp>
    </p:spTree>
    <p:extLst>
      <p:ext uri="{BB962C8B-B14F-4D97-AF65-F5344CB8AC3E}">
        <p14:creationId xmlns:p14="http://schemas.microsoft.com/office/powerpoint/2010/main" val="245213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Device(GPU) capacity </a:t>
            </a:r>
            <a:r>
              <a:rPr kumimoji="1" lang="ko-KR" altLang="en-US" dirty="0"/>
              <a:t>확인 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Devicequery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Cd 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/local/cuda-11.2/1_Utilities/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deviceQuery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make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deviceQuery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7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D98D0C-DD40-0534-C056-EA201AD1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" y="866127"/>
            <a:ext cx="5381087" cy="5616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151FA8-B647-53E1-ACA8-B93AA3750D5A}"/>
              </a:ext>
            </a:extLst>
          </p:cNvPr>
          <p:cNvSpPr/>
          <p:nvPr/>
        </p:nvSpPr>
        <p:spPr>
          <a:xfrm>
            <a:off x="404994" y="3756662"/>
            <a:ext cx="4852806" cy="39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34E92F-5195-1B3A-52FC-5510E5F77C85}"/>
              </a:ext>
            </a:extLst>
          </p:cNvPr>
          <p:cNvSpPr/>
          <p:nvPr/>
        </p:nvSpPr>
        <p:spPr>
          <a:xfrm>
            <a:off x="404994" y="2055496"/>
            <a:ext cx="5277083" cy="268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A9F2E-4B78-CC67-BDEB-D648167087B2}"/>
              </a:ext>
            </a:extLst>
          </p:cNvPr>
          <p:cNvSpPr txBox="1"/>
          <p:nvPr/>
        </p:nvSpPr>
        <p:spPr>
          <a:xfrm>
            <a:off x="5786081" y="1928188"/>
            <a:ext cx="4124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예약공간을 제외한 메모리 </a:t>
            </a:r>
            <a:r>
              <a:rPr lang="en-US" altLang="ko-KR" sz="1200" b="1" dirty="0">
                <a:solidFill>
                  <a:srgbClr val="FF0000"/>
                </a:solidFill>
              </a:rPr>
              <a:t>14.972GB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CUDA core 64</a:t>
            </a:r>
            <a:r>
              <a:rPr lang="ko-KR" altLang="en-US" sz="1200" b="1" dirty="0">
                <a:solidFill>
                  <a:srgbClr val="FF0000"/>
                </a:solidFill>
              </a:rPr>
              <a:t>개로 구성된  멀티프로세서 </a:t>
            </a:r>
            <a:r>
              <a:rPr lang="en-US" altLang="ko-KR" sz="1200" b="1" dirty="0">
                <a:solidFill>
                  <a:srgbClr val="FF0000"/>
                </a:solidFill>
              </a:rPr>
              <a:t>40</a:t>
            </a:r>
            <a:r>
              <a:rPr lang="ko-KR" altLang="en-US" sz="1200" b="1" dirty="0">
                <a:solidFill>
                  <a:srgbClr val="FF0000"/>
                </a:solidFill>
              </a:rPr>
              <a:t>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64 </a:t>
            </a:r>
            <a:r>
              <a:rPr lang="ko-KR" altLang="en-US" sz="1200" b="1" dirty="0">
                <a:solidFill>
                  <a:srgbClr val="FF0000"/>
                </a:solidFill>
              </a:rPr>
              <a:t>* </a:t>
            </a:r>
            <a:r>
              <a:rPr lang="en-US" altLang="ko-KR" sz="1200" b="1" dirty="0">
                <a:solidFill>
                  <a:srgbClr val="FF0000"/>
                </a:solidFill>
              </a:rPr>
              <a:t>40 = 2560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129403-01B6-5325-BCED-D581DEE2754C}"/>
              </a:ext>
            </a:extLst>
          </p:cNvPr>
          <p:cNvSpPr txBox="1"/>
          <p:nvPr/>
        </p:nvSpPr>
        <p:spPr>
          <a:xfrm>
            <a:off x="5665356" y="3836358"/>
            <a:ext cx="517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한 개의 멀티 프로세서에 올라갈 수 있는 최대 쓰레드 수 </a:t>
            </a:r>
            <a:r>
              <a:rPr lang="en-US" altLang="ko-KR" sz="1200" b="1" dirty="0">
                <a:solidFill>
                  <a:srgbClr val="FF0000"/>
                </a:solidFill>
              </a:rPr>
              <a:t>1024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09498D-C208-A4E2-217D-786C9B9DE27F}"/>
              </a:ext>
            </a:extLst>
          </p:cNvPr>
          <p:cNvSpPr txBox="1"/>
          <p:nvPr/>
        </p:nvSpPr>
        <p:spPr>
          <a:xfrm>
            <a:off x="5665357" y="4060120"/>
            <a:ext cx="517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한 개의 블록에 올라갈 수 있는 최대 쓰레드의 수 </a:t>
            </a:r>
            <a:r>
              <a:rPr lang="en-US" altLang="ko-KR" sz="1200" b="1" dirty="0">
                <a:solidFill>
                  <a:srgbClr val="FF0000"/>
                </a:solidFill>
              </a:rPr>
              <a:t>1024 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C33C98-BD14-A98A-10F9-9507A21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36" y="4560881"/>
            <a:ext cx="5122120" cy="17758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3BF82A8-9C4F-780A-8F46-DF8E14EFDF58}"/>
              </a:ext>
            </a:extLst>
          </p:cNvPr>
          <p:cNvSpPr txBox="1"/>
          <p:nvPr/>
        </p:nvSpPr>
        <p:spPr>
          <a:xfrm>
            <a:off x="5682076" y="3612595"/>
            <a:ext cx="517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Warp: </a:t>
            </a:r>
            <a:r>
              <a:rPr lang="ko-KR" altLang="en-US" sz="1200" b="1" dirty="0">
                <a:solidFill>
                  <a:srgbClr val="FF0000"/>
                </a:solidFill>
              </a:rPr>
              <a:t>하드웨어가 한번에 관리하는 쓰레드 개수 </a:t>
            </a:r>
            <a:r>
              <a:rPr lang="en-US" altLang="ko-KR" sz="1200" b="1" dirty="0">
                <a:solidFill>
                  <a:srgbClr val="FF0000"/>
                </a:solidFill>
              </a:rPr>
              <a:t>32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4C18F-1E54-1E3C-1D1B-0452BD80199A}"/>
              </a:ext>
            </a:extLst>
          </p:cNvPr>
          <p:cNvSpPr txBox="1"/>
          <p:nvPr/>
        </p:nvSpPr>
        <p:spPr>
          <a:xfrm>
            <a:off x="5828915" y="2757064"/>
            <a:ext cx="412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하나의 </a:t>
            </a:r>
            <a:r>
              <a:rPr lang="en-US" altLang="ko-KR" sz="1200" b="1" dirty="0">
                <a:solidFill>
                  <a:srgbClr val="FF0000"/>
                </a:solidFill>
              </a:rPr>
              <a:t>MP</a:t>
            </a:r>
            <a:r>
              <a:rPr lang="ko-KR" altLang="en-US" sz="1200" b="1" dirty="0">
                <a:solidFill>
                  <a:srgbClr val="FF0000"/>
                </a:solidFill>
              </a:rPr>
              <a:t>는 시분할  프로세싱으로 최대 </a:t>
            </a:r>
            <a:r>
              <a:rPr lang="en-US" altLang="ko-KR" sz="1200" b="1" dirty="0">
                <a:solidFill>
                  <a:srgbClr val="FF0000"/>
                </a:solidFill>
              </a:rPr>
              <a:t>1024</a:t>
            </a:r>
            <a:r>
              <a:rPr lang="ko-KR" altLang="en-US" sz="1200" b="1" dirty="0">
                <a:solidFill>
                  <a:srgbClr val="FF0000"/>
                </a:solidFill>
              </a:rPr>
              <a:t>개 스레드를 처리가능 </a:t>
            </a:r>
          </a:p>
        </p:txBody>
      </p:sp>
    </p:spTree>
    <p:extLst>
      <p:ext uri="{BB962C8B-B14F-4D97-AF65-F5344CB8AC3E}">
        <p14:creationId xmlns:p14="http://schemas.microsoft.com/office/powerpoint/2010/main" val="153631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20EEA-03CE-1C91-52F9-6AFEAD73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98" y="1439802"/>
            <a:ext cx="6200652" cy="50424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651F26-9E7E-3FBE-E105-7C3760EC2BCE}"/>
              </a:ext>
            </a:extLst>
          </p:cNvPr>
          <p:cNvSpPr/>
          <p:nvPr/>
        </p:nvSpPr>
        <p:spPr>
          <a:xfrm>
            <a:off x="5931633" y="1858396"/>
            <a:ext cx="290574" cy="775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1D05E-14E9-E292-1756-787D44D7E74A}"/>
              </a:ext>
            </a:extLst>
          </p:cNvPr>
          <p:cNvCxnSpPr>
            <a:cxnSpLocks/>
          </p:cNvCxnSpPr>
          <p:nvPr/>
        </p:nvCxnSpPr>
        <p:spPr>
          <a:xfrm>
            <a:off x="4356340" y="1595887"/>
            <a:ext cx="1865867" cy="2625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36D0EC-3F5A-860D-B6A0-8B512E958028}"/>
              </a:ext>
            </a:extLst>
          </p:cNvPr>
          <p:cNvCxnSpPr>
            <a:cxnSpLocks/>
          </p:cNvCxnSpPr>
          <p:nvPr/>
        </p:nvCxnSpPr>
        <p:spPr>
          <a:xfrm flipV="1">
            <a:off x="4356340" y="2633663"/>
            <a:ext cx="1865867" cy="3243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C8988C-CDF8-5BDA-7EFB-03B518BA7557}"/>
              </a:ext>
            </a:extLst>
          </p:cNvPr>
          <p:cNvCxnSpPr>
            <a:cxnSpLocks/>
          </p:cNvCxnSpPr>
          <p:nvPr/>
        </p:nvCxnSpPr>
        <p:spPr>
          <a:xfrm flipV="1">
            <a:off x="1777042" y="2633663"/>
            <a:ext cx="4154591" cy="3243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17B229-1A8D-AA64-CEDC-6891FCBA973E}"/>
              </a:ext>
            </a:extLst>
          </p:cNvPr>
          <p:cNvCxnSpPr>
            <a:cxnSpLocks/>
          </p:cNvCxnSpPr>
          <p:nvPr/>
        </p:nvCxnSpPr>
        <p:spPr>
          <a:xfrm>
            <a:off x="1777042" y="1595887"/>
            <a:ext cx="4154591" cy="2625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977E9F1-AC2B-8C66-2ECC-D2F701A28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7" b="5256"/>
          <a:stretch/>
        </p:blipFill>
        <p:spPr>
          <a:xfrm>
            <a:off x="323850" y="1523408"/>
            <a:ext cx="4032490" cy="44075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FF9F5B-79D1-82DD-7316-96264674606D}"/>
              </a:ext>
            </a:extLst>
          </p:cNvPr>
          <p:cNvSpPr txBox="1"/>
          <p:nvPr/>
        </p:nvSpPr>
        <p:spPr>
          <a:xfrm>
            <a:off x="1712264" y="12931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A1D21"/>
                </a:solidFill>
              </a:rPr>
              <a:t>Multiprocessor</a:t>
            </a:r>
            <a:endParaRPr lang="ko-KR" altLang="en-US" sz="1600" b="1" dirty="0">
              <a:solidFill>
                <a:srgbClr val="1A1D2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E45042-AED9-0CC7-E770-7592061777E6}"/>
              </a:ext>
            </a:extLst>
          </p:cNvPr>
          <p:cNvSpPr txBox="1"/>
          <p:nvPr/>
        </p:nvSpPr>
        <p:spPr>
          <a:xfrm>
            <a:off x="1712264" y="1096365"/>
            <a:ext cx="3190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1A1D21"/>
                </a:solidFill>
              </a:rPr>
              <a:t>최대 </a:t>
            </a:r>
            <a:r>
              <a:rPr lang="en-US" altLang="ko-KR" sz="1200" b="1" dirty="0">
                <a:solidFill>
                  <a:srgbClr val="1A1D21"/>
                </a:solidFill>
              </a:rPr>
              <a:t>16</a:t>
            </a:r>
            <a:r>
              <a:rPr lang="ko-KR" altLang="en-US" sz="1200" b="1" dirty="0">
                <a:solidFill>
                  <a:srgbClr val="1A1D21"/>
                </a:solidFill>
              </a:rPr>
              <a:t>*</a:t>
            </a:r>
            <a:r>
              <a:rPr lang="en-US" altLang="ko-KR" sz="1200" b="1" dirty="0">
                <a:solidFill>
                  <a:srgbClr val="1A1D21"/>
                </a:solidFill>
              </a:rPr>
              <a:t>64</a:t>
            </a:r>
            <a:r>
              <a:rPr lang="en-US" altLang="ko-KR" sz="1100" b="1" dirty="0">
                <a:solidFill>
                  <a:srgbClr val="1A1D21"/>
                </a:solidFill>
              </a:rPr>
              <a:t>(CUDA cores)</a:t>
            </a:r>
            <a:r>
              <a:rPr lang="en-US" altLang="ko-KR" sz="1200" b="1" dirty="0">
                <a:solidFill>
                  <a:srgbClr val="1A1D21"/>
                </a:solidFill>
              </a:rPr>
              <a:t>=1024 </a:t>
            </a:r>
            <a:r>
              <a:rPr lang="ko-KR" altLang="en-US" sz="1200" b="1" dirty="0">
                <a:solidFill>
                  <a:srgbClr val="1A1D21"/>
                </a:solidFill>
              </a:rPr>
              <a:t>쓰레드 처리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46A6A3-73CF-4BFB-BAE5-0D435AEEC5E6}"/>
              </a:ext>
            </a:extLst>
          </p:cNvPr>
          <p:cNvSpPr txBox="1"/>
          <p:nvPr/>
        </p:nvSpPr>
        <p:spPr>
          <a:xfrm>
            <a:off x="503662" y="2952186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A1D21"/>
                </a:solidFill>
              </a:rPr>
              <a:t>CUDA Core</a:t>
            </a:r>
            <a:endParaRPr lang="ko-KR" altLang="en-US" sz="1400" b="1" dirty="0">
              <a:solidFill>
                <a:srgbClr val="1A1D2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131C2-0A82-65AB-5326-55870811BBB2}"/>
              </a:ext>
            </a:extLst>
          </p:cNvPr>
          <p:cNvSpPr txBox="1"/>
          <p:nvPr/>
        </p:nvSpPr>
        <p:spPr>
          <a:xfrm>
            <a:off x="5572248" y="1117076"/>
            <a:ext cx="4735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A1D21"/>
                </a:solidFill>
              </a:rPr>
              <a:t>Warp(32) </a:t>
            </a:r>
            <a:r>
              <a:rPr lang="ko-KR" altLang="en-US" sz="1600" b="1" dirty="0">
                <a:solidFill>
                  <a:srgbClr val="1A1D21"/>
                </a:solidFill>
              </a:rPr>
              <a:t>단위로  쓰레드를 </a:t>
            </a:r>
            <a:r>
              <a:rPr lang="en-US" altLang="ko-KR" sz="1600" b="1" dirty="0">
                <a:solidFill>
                  <a:srgbClr val="1A1D21"/>
                </a:solidFill>
              </a:rPr>
              <a:t>Multiprocessor</a:t>
            </a:r>
            <a:r>
              <a:rPr lang="ko-KR" altLang="en-US" sz="1600" b="1" dirty="0">
                <a:solidFill>
                  <a:srgbClr val="1A1D21"/>
                </a:solidFill>
              </a:rPr>
              <a:t>에 할당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A82AF-B138-92B3-0721-FAFBEC969A87}"/>
              </a:ext>
            </a:extLst>
          </p:cNvPr>
          <p:cNvSpPr txBox="1"/>
          <p:nvPr/>
        </p:nvSpPr>
        <p:spPr>
          <a:xfrm>
            <a:off x="485712" y="2802142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1A1D21"/>
                </a:solidFill>
              </a:rPr>
              <a:t>1</a:t>
            </a:r>
            <a:r>
              <a:rPr lang="ko-KR" altLang="en-US" sz="1100" b="1" dirty="0">
                <a:solidFill>
                  <a:srgbClr val="1A1D21"/>
                </a:solidFill>
              </a:rPr>
              <a:t>개 쓰레드 수행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335FD-F649-C67F-405F-0F7FC608C03E}"/>
              </a:ext>
            </a:extLst>
          </p:cNvPr>
          <p:cNvSpPr txBox="1"/>
          <p:nvPr/>
        </p:nvSpPr>
        <p:spPr>
          <a:xfrm>
            <a:off x="3004149" y="3252960"/>
            <a:ext cx="61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14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Nvidia Tesla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T4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2018-2022 Turing architecture GPU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사용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Compute capability 7.5 : Turing architecture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Turing arch. Is based on Volta ISA + extends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0B4080E4-7736-6162-64DC-AE70B148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25048"/>
            <a:ext cx="9076525" cy="183101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14C49AC-B60D-9D72-9981-46FB6CC4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103" y="2071791"/>
            <a:ext cx="5047297" cy="37233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E7B4EF-E265-64D6-8F9A-0B7C6428534F}"/>
              </a:ext>
            </a:extLst>
          </p:cNvPr>
          <p:cNvSpPr/>
          <p:nvPr/>
        </p:nvSpPr>
        <p:spPr>
          <a:xfrm>
            <a:off x="10784552" y="2071792"/>
            <a:ext cx="405689" cy="372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5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294DA-4C7F-6AA3-F047-96A56E710EA3}"/>
              </a:ext>
            </a:extLst>
          </p:cNvPr>
          <p:cNvSpPr/>
          <p:nvPr/>
        </p:nvSpPr>
        <p:spPr>
          <a:xfrm>
            <a:off x="2463066" y="1980770"/>
            <a:ext cx="3632934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E01E8A-BFF2-0592-1204-0336E21FB67E}"/>
              </a:ext>
            </a:extLst>
          </p:cNvPr>
          <p:cNvSpPr/>
          <p:nvPr/>
        </p:nvSpPr>
        <p:spPr>
          <a:xfrm>
            <a:off x="6469225" y="1980770"/>
            <a:ext cx="2616679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7A97F-1E68-BA78-4653-FA28DF0C93FD}"/>
              </a:ext>
            </a:extLst>
          </p:cNvPr>
          <p:cNvSpPr/>
          <p:nvPr/>
        </p:nvSpPr>
        <p:spPr>
          <a:xfrm>
            <a:off x="4206040" y="2708044"/>
            <a:ext cx="140494" cy="635793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ED6F8D-1051-61C9-A2EB-BBCCD938B523}"/>
              </a:ext>
            </a:extLst>
          </p:cNvPr>
          <p:cNvSpPr txBox="1"/>
          <p:nvPr/>
        </p:nvSpPr>
        <p:spPr>
          <a:xfrm>
            <a:off x="3891705" y="2312968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Thread</a:t>
            </a:r>
            <a:endParaRPr lang="ko-KR" altLang="en-US" sz="1400" b="1" i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F72C7B-248C-112D-306F-D6846BF68822}"/>
              </a:ext>
            </a:extLst>
          </p:cNvPr>
          <p:cNvGrpSpPr/>
          <p:nvPr/>
        </p:nvGrpSpPr>
        <p:grpSpPr>
          <a:xfrm>
            <a:off x="3804187" y="3939925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44674-3F96-60C2-6B72-3E19D09AB115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F3E312F-A804-EE7A-31A3-B36C0FCEABF3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1CF3BD2-FF86-2EB4-C90B-23BCDF485F33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351D25F-3888-45D4-1ED6-087BF3BCF846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2E7249B-42C8-97A9-5C5D-1880EDC4D748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D6FC3F0-7DF4-7515-D32D-073F478E4E26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08691EE-0373-A520-68D3-0B5C1BECF818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FCDE04-FC5C-B9D4-BF99-4C181E4D19A1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C7D826B-A633-2292-86F0-70F8755A5E44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2570536" y="5044239"/>
            <a:ext cx="3417995" cy="10005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26757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3750171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49785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9EF0C92-9738-E7A0-E838-C138B69F3084}"/>
              </a:ext>
            </a:extLst>
          </p:cNvPr>
          <p:cNvSpPr txBox="1"/>
          <p:nvPr/>
        </p:nvSpPr>
        <p:spPr>
          <a:xfrm>
            <a:off x="4660720" y="5288497"/>
            <a:ext cx="7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2F4A39-B978-6447-EA75-A3EC6E8BFFCF}"/>
              </a:ext>
            </a:extLst>
          </p:cNvPr>
          <p:cNvSpPr txBox="1"/>
          <p:nvPr/>
        </p:nvSpPr>
        <p:spPr>
          <a:xfrm>
            <a:off x="3957580" y="3585024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</a:t>
            </a:r>
            <a:endParaRPr lang="ko-KR" altLang="en-US" sz="1400" b="1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3750171" y="470319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Kernel(Grid)</a:t>
            </a:r>
            <a:endParaRPr lang="ko-KR" altLang="en-US" sz="14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99AFD3-739E-E1E7-ABF1-909D7A2FE777}"/>
              </a:ext>
            </a:extLst>
          </p:cNvPr>
          <p:cNvSpPr/>
          <p:nvPr/>
        </p:nvSpPr>
        <p:spPr>
          <a:xfrm>
            <a:off x="7714895" y="2764566"/>
            <a:ext cx="61921" cy="479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A5B5B-11E4-E8F2-8F7F-92CA940544BA}"/>
              </a:ext>
            </a:extLst>
          </p:cNvPr>
          <p:cNvSpPr txBox="1"/>
          <p:nvPr/>
        </p:nvSpPr>
        <p:spPr>
          <a:xfrm>
            <a:off x="6432525" y="2401626"/>
            <a:ext cx="279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CUDA Core(SP)</a:t>
            </a:r>
            <a:endParaRPr lang="ko-KR" altLang="en-US" sz="1200" b="1" i="1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50AC2B0-F563-66CC-A385-1846758414AA}"/>
              </a:ext>
            </a:extLst>
          </p:cNvPr>
          <p:cNvGrpSpPr/>
          <p:nvPr/>
        </p:nvGrpSpPr>
        <p:grpSpPr>
          <a:xfrm>
            <a:off x="7402492" y="3828229"/>
            <a:ext cx="686725" cy="711918"/>
            <a:chOff x="5835995" y="2999022"/>
            <a:chExt cx="686725" cy="71191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F354D36-150F-7885-06B4-85B4A0C96DF5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440478A-FC22-731D-FD6A-1A0130EEF8F6}"/>
                </a:ext>
              </a:extLst>
            </p:cNvPr>
            <p:cNvSpPr/>
            <p:nvPr/>
          </p:nvSpPr>
          <p:spPr>
            <a:xfrm>
              <a:off x="5919568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CF59B2D-5BEB-5954-EB8C-F57B481D9B47}"/>
                </a:ext>
              </a:extLst>
            </p:cNvPr>
            <p:cNvSpPr/>
            <p:nvPr/>
          </p:nvSpPr>
          <p:spPr>
            <a:xfrm>
              <a:off x="5981489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994F24F-2659-532A-D5DE-3D764CC11741}"/>
                </a:ext>
              </a:extLst>
            </p:cNvPr>
            <p:cNvSpPr/>
            <p:nvPr/>
          </p:nvSpPr>
          <p:spPr>
            <a:xfrm>
              <a:off x="6050346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5F5A7F9-FFF0-D770-E172-2A7100B0CD3A}"/>
                </a:ext>
              </a:extLst>
            </p:cNvPr>
            <p:cNvSpPr/>
            <p:nvPr/>
          </p:nvSpPr>
          <p:spPr>
            <a:xfrm>
              <a:off x="6112267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D54FAFA-7387-0D8E-6B84-4C3BC0338628}"/>
                </a:ext>
              </a:extLst>
            </p:cNvPr>
            <p:cNvSpPr/>
            <p:nvPr/>
          </p:nvSpPr>
          <p:spPr>
            <a:xfrm>
              <a:off x="6181124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8E5E0B6-9501-5533-BE40-DAF3E60E3163}"/>
                </a:ext>
              </a:extLst>
            </p:cNvPr>
            <p:cNvSpPr/>
            <p:nvPr/>
          </p:nvSpPr>
          <p:spPr>
            <a:xfrm>
              <a:off x="6244626" y="3057184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B300716-023F-C257-E201-8AD5EE076CF4}"/>
                </a:ext>
              </a:extLst>
            </p:cNvPr>
            <p:cNvSpPr/>
            <p:nvPr/>
          </p:nvSpPr>
          <p:spPr>
            <a:xfrm>
              <a:off x="6306547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B12D3D-DE9D-A672-2723-D1BBB9241C65}"/>
                </a:ext>
              </a:extLst>
            </p:cNvPr>
            <p:cNvSpPr/>
            <p:nvPr/>
          </p:nvSpPr>
          <p:spPr>
            <a:xfrm>
              <a:off x="6375404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9FA2CCF-6C09-433E-7FC3-C8605BA437C7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B397B1F-ED4D-F973-F8D1-3DF21E4B56EC}"/>
              </a:ext>
            </a:extLst>
          </p:cNvPr>
          <p:cNvSpPr txBox="1"/>
          <p:nvPr/>
        </p:nvSpPr>
        <p:spPr>
          <a:xfrm>
            <a:off x="6578921" y="3480015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Multi Processor(SM)</a:t>
            </a:r>
            <a:endParaRPr lang="ko-KR" altLang="en-US" sz="1400" b="1" i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191E3D4-8B0C-A993-3A1A-93DB2FBF0073}"/>
              </a:ext>
            </a:extLst>
          </p:cNvPr>
          <p:cNvGrpSpPr/>
          <p:nvPr/>
        </p:nvGrpSpPr>
        <p:grpSpPr>
          <a:xfrm>
            <a:off x="7201559" y="5037351"/>
            <a:ext cx="686725" cy="711918"/>
            <a:chOff x="5835995" y="2999022"/>
            <a:chExt cx="686725" cy="71191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716B351-1D12-C020-AFA5-FBB408CDD804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4AF2E92-C64E-9DB2-797A-211AF3FFF784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96415DF-5366-302E-9B5E-56BA3F095675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098D221-6A13-2779-66A8-A1B3D47FE499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091AA-E5D5-2B22-1C10-9A6A4DB1302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F0088E8-96BA-F464-C0C0-35951B2E6189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962D074-D3DB-A818-C5CC-7C8017629DE7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19F61C6-05AB-C3E6-7816-F50642B97FB9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D4B5E2-2A9F-093D-51E4-884EAD90647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9A1171B-AF55-B670-6BE7-960068FCB400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7F0F46C-350D-4DFE-65E6-82312C9D0C0E}"/>
              </a:ext>
            </a:extLst>
          </p:cNvPr>
          <p:cNvGrpSpPr/>
          <p:nvPr/>
        </p:nvGrpSpPr>
        <p:grpSpPr>
          <a:xfrm>
            <a:off x="7343800" y="5135462"/>
            <a:ext cx="686725" cy="711918"/>
            <a:chOff x="5835995" y="2999022"/>
            <a:chExt cx="686725" cy="71191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D556D88-81F7-34E6-EF77-42BE35C12FC1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80F6386-A22A-68F6-D013-601BAC0447DC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1593068-FA1F-EDBD-7EE0-F3B200BFCB8E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5C79C49-0A6B-1D93-0D2A-7385C4CE2B11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37F953-90C1-052B-FF3F-D866C26C4D2C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57FE298-A82C-8F8F-67D2-3DCD599A585F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6C9EFD-13ED-15C2-10D1-F2A26934161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E3812B8-9870-4C9E-047C-1EB25B190384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754BAC0-AB4C-C8C6-5585-45F60FB66EB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AEE3C89-EAAC-A9F4-DA19-7DD1BC31904C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21EE8C1-7DB1-3E0D-02C8-BBFE2DCF5499}"/>
              </a:ext>
            </a:extLst>
          </p:cNvPr>
          <p:cNvGrpSpPr/>
          <p:nvPr/>
        </p:nvGrpSpPr>
        <p:grpSpPr>
          <a:xfrm>
            <a:off x="7477269" y="5233573"/>
            <a:ext cx="686725" cy="711918"/>
            <a:chOff x="5835995" y="2999022"/>
            <a:chExt cx="686725" cy="71191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DE7CB14-4ACA-7F00-A7EA-776527599C72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16694D-9577-B587-2165-253F92E8735A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FFACF16-C4CD-3AAC-06A9-CDA937B2AB7B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8DF8C52-5560-DEAA-F992-34AD1D699E90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98D13D7-A139-ACF9-9A89-45D492EEDC21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65370D3-4FCD-85B1-FFF2-5AB128CD0A23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E20307-0F0E-89F3-6018-ABA8DAE4743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9D535B7-0AD0-D6C0-21B6-3CFCAD92C140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83CE7F2-C849-C9D4-4631-11EB80841D4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C6B8558-DA1D-0EEA-BA86-1C5138C9BB2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99874C1-1ED3-CF66-3ADA-FE2565545DAD}"/>
              </a:ext>
            </a:extLst>
          </p:cNvPr>
          <p:cNvGrpSpPr/>
          <p:nvPr/>
        </p:nvGrpSpPr>
        <p:grpSpPr>
          <a:xfrm>
            <a:off x="7619510" y="5331684"/>
            <a:ext cx="686725" cy="711918"/>
            <a:chOff x="5835995" y="2999022"/>
            <a:chExt cx="686725" cy="711918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83F9654-C041-2549-98A4-040DE51F1AC3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29F5FE-60BD-F9B4-E6B8-6918045985C2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16836C0-50EB-DF64-B6A2-EBEF96BFFD4D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075E43A-BE2E-89EB-CA03-CD47402949E7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1D6E5F-2DA8-1266-3E02-5FA7077DA33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95A19CD-2806-540C-967D-B22C4BB46C98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FB83844-867A-2569-B8F3-994989F14B46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4A3A711-E9BB-410E-DCBA-F4D2A389927E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A7884D-B605-7808-D0ED-2803AF9F581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9287D0C-5D8B-44F4-1ADC-3C981C9CF94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C0073EE2-20AD-BDD0-6FA2-2AF2725EEFDB}"/>
              </a:ext>
            </a:extLst>
          </p:cNvPr>
          <p:cNvSpPr txBox="1"/>
          <p:nvPr/>
        </p:nvSpPr>
        <p:spPr>
          <a:xfrm>
            <a:off x="6590385" y="464280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GPU Capacity</a:t>
            </a:r>
            <a:endParaRPr lang="ko-KR" altLang="en-US" sz="1400" b="1" i="1" dirty="0"/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Logical structure &amp; Physical structure mapping </a:t>
            </a:r>
          </a:p>
        </p:txBody>
      </p:sp>
    </p:spTree>
    <p:extLst>
      <p:ext uri="{BB962C8B-B14F-4D97-AF65-F5344CB8AC3E}">
        <p14:creationId xmlns:p14="http://schemas.microsoft.com/office/powerpoint/2010/main" val="26051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 Scheduler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에 의해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단위로 각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으로 스케줄링</a:t>
            </a:r>
            <a:endParaRPr kumimoji="1" lang="en-US" altLang="ko-KR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Capacity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에 따라 하나의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에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개 이상의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Block 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할당 가능 </a:t>
            </a:r>
            <a:endParaRPr kumimoji="1" lang="en-US" altLang="ko-KR" sz="18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1302645" y="2694705"/>
            <a:ext cx="3325283" cy="7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2039412" y="2350608"/>
            <a:ext cx="282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Kernel&lt;&lt;&lt;4, 128 &gt;&gt;&gt;</a:t>
            </a:r>
            <a:endParaRPr lang="ko-KR" altLang="en-US" sz="1600" b="1" i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743B8-2B37-A412-E600-24EAFC1DB8E9}"/>
              </a:ext>
            </a:extLst>
          </p:cNvPr>
          <p:cNvSpPr/>
          <p:nvPr/>
        </p:nvSpPr>
        <p:spPr>
          <a:xfrm>
            <a:off x="5849457" y="2760276"/>
            <a:ext cx="3304023" cy="365864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93E0B-AE6F-83FD-8662-7319EECDF6CA}"/>
              </a:ext>
            </a:extLst>
          </p:cNvPr>
          <p:cNvSpPr/>
          <p:nvPr/>
        </p:nvSpPr>
        <p:spPr>
          <a:xfrm>
            <a:off x="5926523" y="2914585"/>
            <a:ext cx="3149890" cy="3364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Thread Block Scheduler</a:t>
            </a:r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8F3AD-A382-151C-B66E-747EA055E876}"/>
              </a:ext>
            </a:extLst>
          </p:cNvPr>
          <p:cNvSpPr/>
          <p:nvPr/>
        </p:nvSpPr>
        <p:spPr>
          <a:xfrm>
            <a:off x="5922760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#0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FA4A7-CA31-0B18-29FF-D723C3962CCD}"/>
              </a:ext>
            </a:extLst>
          </p:cNvPr>
          <p:cNvSpPr/>
          <p:nvPr/>
        </p:nvSpPr>
        <p:spPr>
          <a:xfrm>
            <a:off x="5992882" y="3634911"/>
            <a:ext cx="825592" cy="678335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27884-6D5D-181C-2984-EBB510DFCF43}"/>
              </a:ext>
            </a:extLst>
          </p:cNvPr>
          <p:cNvSpPr/>
          <p:nvPr/>
        </p:nvSpPr>
        <p:spPr>
          <a:xfrm>
            <a:off x="5994164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6AACCE-DB09-44ED-4B85-16DE06DDAF81}"/>
              </a:ext>
            </a:extLst>
          </p:cNvPr>
          <p:cNvSpPr/>
          <p:nvPr/>
        </p:nvSpPr>
        <p:spPr>
          <a:xfrm>
            <a:off x="6452564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D44AE-0EF9-68DF-49E4-940D229966AA}"/>
              </a:ext>
            </a:extLst>
          </p:cNvPr>
          <p:cNvSpPr/>
          <p:nvPr/>
        </p:nvSpPr>
        <p:spPr>
          <a:xfrm>
            <a:off x="7019013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#1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25FD4-7F9B-C76F-55C6-BA52EB2AFAE8}"/>
              </a:ext>
            </a:extLst>
          </p:cNvPr>
          <p:cNvSpPr/>
          <p:nvPr/>
        </p:nvSpPr>
        <p:spPr>
          <a:xfrm>
            <a:off x="7089135" y="3634912"/>
            <a:ext cx="825592" cy="67833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0B1C1-075E-6294-BAD2-AA96BB8A966F}"/>
              </a:ext>
            </a:extLst>
          </p:cNvPr>
          <p:cNvSpPr/>
          <p:nvPr/>
        </p:nvSpPr>
        <p:spPr>
          <a:xfrm>
            <a:off x="7090417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652EEB-7E9A-1C5C-62F0-A1A2436E12E1}"/>
              </a:ext>
            </a:extLst>
          </p:cNvPr>
          <p:cNvSpPr/>
          <p:nvPr/>
        </p:nvSpPr>
        <p:spPr>
          <a:xfrm>
            <a:off x="7548817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F501F8-AF7D-9A2D-CC53-6562603C3867}"/>
              </a:ext>
            </a:extLst>
          </p:cNvPr>
          <p:cNvSpPr/>
          <p:nvPr/>
        </p:nvSpPr>
        <p:spPr>
          <a:xfrm>
            <a:off x="8103249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#2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3CC16C-BFD9-84C6-68B8-89EDB4E74381}"/>
              </a:ext>
            </a:extLst>
          </p:cNvPr>
          <p:cNvSpPr/>
          <p:nvPr/>
        </p:nvSpPr>
        <p:spPr>
          <a:xfrm>
            <a:off x="8173371" y="3634912"/>
            <a:ext cx="825592" cy="67833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92D8D6-991E-DDCC-5393-E4FF78EF7071}"/>
              </a:ext>
            </a:extLst>
          </p:cNvPr>
          <p:cNvSpPr/>
          <p:nvPr/>
        </p:nvSpPr>
        <p:spPr>
          <a:xfrm>
            <a:off x="8174653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916687-AFA8-B4EC-BBD3-F741EB9E5B4C}"/>
              </a:ext>
            </a:extLst>
          </p:cNvPr>
          <p:cNvSpPr/>
          <p:nvPr/>
        </p:nvSpPr>
        <p:spPr>
          <a:xfrm>
            <a:off x="8633052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072C99-AA08-1E80-5ADA-79BE367F07AF}"/>
              </a:ext>
            </a:extLst>
          </p:cNvPr>
          <p:cNvSpPr txBox="1"/>
          <p:nvPr/>
        </p:nvSpPr>
        <p:spPr>
          <a:xfrm rot="5400000">
            <a:off x="6305783" y="531347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51C696-BA0E-802A-23BC-35921EDDBC2E}"/>
              </a:ext>
            </a:extLst>
          </p:cNvPr>
          <p:cNvSpPr txBox="1"/>
          <p:nvPr/>
        </p:nvSpPr>
        <p:spPr>
          <a:xfrm rot="5400000">
            <a:off x="7394630" y="531055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4D96DD-A5B0-AE8A-46E0-02078E8D58CC}"/>
              </a:ext>
            </a:extLst>
          </p:cNvPr>
          <p:cNvSpPr txBox="1"/>
          <p:nvPr/>
        </p:nvSpPr>
        <p:spPr>
          <a:xfrm rot="5400000">
            <a:off x="8479424" y="532033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1420021" y="2841021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2196716" y="2839374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3009881" y="2839745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89742F3-7F18-7572-C613-53F76C65D868}"/>
              </a:ext>
            </a:extLst>
          </p:cNvPr>
          <p:cNvGrpSpPr/>
          <p:nvPr/>
        </p:nvGrpSpPr>
        <p:grpSpPr>
          <a:xfrm>
            <a:off x="3823047" y="2833513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9B9A057-9CED-672B-341B-5E5E5FB64378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E5DF3EB-5264-A570-7A6D-1F92DC3692FE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527DE20-3E3A-FD14-E527-C1C7E02C16F8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9DA74FB-BDC6-8FAE-1326-7871CEFECBD5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2689E3D0-ECD2-CAE8-1239-6E7B6715066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087C518-F566-58E7-2395-B67540842F8F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96439-473C-6926-BE7F-94D1E4567114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71E6EBAA-7C27-D509-4C28-F6F80BAFD5AF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A8360-B69F-E3DF-7C84-BC56B7EB6DAB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215352F-1804-6F99-A34C-8C38821ED502}"/>
              </a:ext>
            </a:extLst>
          </p:cNvPr>
          <p:cNvSpPr/>
          <p:nvPr/>
        </p:nvSpPr>
        <p:spPr>
          <a:xfrm>
            <a:off x="5994164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72276B-E894-2775-D216-ED1F6A1899E4}"/>
              </a:ext>
            </a:extLst>
          </p:cNvPr>
          <p:cNvSpPr/>
          <p:nvPr/>
        </p:nvSpPr>
        <p:spPr>
          <a:xfrm>
            <a:off x="6452564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A192E5-4F65-249F-1124-126217BE5162}"/>
              </a:ext>
            </a:extLst>
          </p:cNvPr>
          <p:cNvSpPr/>
          <p:nvPr/>
        </p:nvSpPr>
        <p:spPr>
          <a:xfrm>
            <a:off x="7090417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5C13D3-B0AE-35DD-A671-CAE353FFFE7A}"/>
              </a:ext>
            </a:extLst>
          </p:cNvPr>
          <p:cNvSpPr/>
          <p:nvPr/>
        </p:nvSpPr>
        <p:spPr>
          <a:xfrm>
            <a:off x="7548817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47D006D-18F1-2ADC-886C-DAEEE12450ED}"/>
              </a:ext>
            </a:extLst>
          </p:cNvPr>
          <p:cNvSpPr/>
          <p:nvPr/>
        </p:nvSpPr>
        <p:spPr>
          <a:xfrm>
            <a:off x="8174653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67FFE5E-558C-FDCC-298F-38BD18C21BB7}"/>
              </a:ext>
            </a:extLst>
          </p:cNvPr>
          <p:cNvSpPr/>
          <p:nvPr/>
        </p:nvSpPr>
        <p:spPr>
          <a:xfrm>
            <a:off x="8633052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06DB48-771A-AD9D-3255-7AC44B3FED33}"/>
              </a:ext>
            </a:extLst>
          </p:cNvPr>
          <p:cNvSpPr/>
          <p:nvPr/>
        </p:nvSpPr>
        <p:spPr>
          <a:xfrm>
            <a:off x="5994164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E1FE337-73EE-C500-DD77-D7C454D97357}"/>
              </a:ext>
            </a:extLst>
          </p:cNvPr>
          <p:cNvSpPr/>
          <p:nvPr/>
        </p:nvSpPr>
        <p:spPr>
          <a:xfrm>
            <a:off x="6452564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4DB0B2A-2026-E71E-AE7B-C4FB395DA3A0}"/>
              </a:ext>
            </a:extLst>
          </p:cNvPr>
          <p:cNvSpPr/>
          <p:nvPr/>
        </p:nvSpPr>
        <p:spPr>
          <a:xfrm>
            <a:off x="7090417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55AAB6D-233A-8865-5D2E-8B59E994E4EA}"/>
              </a:ext>
            </a:extLst>
          </p:cNvPr>
          <p:cNvSpPr/>
          <p:nvPr/>
        </p:nvSpPr>
        <p:spPr>
          <a:xfrm>
            <a:off x="7548817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233DD23-2962-DA73-E608-735664753113}"/>
              </a:ext>
            </a:extLst>
          </p:cNvPr>
          <p:cNvSpPr/>
          <p:nvPr/>
        </p:nvSpPr>
        <p:spPr>
          <a:xfrm>
            <a:off x="8174653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612A5C5-5047-4171-8980-7DE9182C9949}"/>
              </a:ext>
            </a:extLst>
          </p:cNvPr>
          <p:cNvSpPr/>
          <p:nvPr/>
        </p:nvSpPr>
        <p:spPr>
          <a:xfrm>
            <a:off x="8633052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959F46F-1322-2858-1393-B52F082E937D}"/>
              </a:ext>
            </a:extLst>
          </p:cNvPr>
          <p:cNvSpPr txBox="1"/>
          <p:nvPr/>
        </p:nvSpPr>
        <p:spPr>
          <a:xfrm>
            <a:off x="9305994" y="3573451"/>
            <a:ext cx="3469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1 SM = 64 CUDA core</a:t>
            </a:r>
          </a:p>
          <a:p>
            <a:endParaRPr lang="en-US" altLang="ko-KR" sz="1400" b="1" i="1" dirty="0"/>
          </a:p>
          <a:p>
            <a:r>
              <a:rPr lang="en-US" altLang="ko-KR" sz="1400" b="1" i="1" dirty="0" err="1"/>
              <a:t>Maxinum</a:t>
            </a:r>
            <a:r>
              <a:rPr lang="en-US" altLang="ko-KR" sz="1400" b="1" i="1" dirty="0"/>
              <a:t> # of Thread per SM = 1024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5026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10756 -0.08611 C 0.13021 -0.10556 0.16276 -0.11366 0.19623 -0.10718 C 0.23438 -0.1 0.26381 -0.08056 0.28373 -0.05324 L 0.37943 0.0706 " pathEditMode="relative" rAng="360000" ptsTypes="AAA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-3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37 L -0.00066 0.00393 C 0.00052 -0.00047 0.00156 -0.0051 0.00286 -0.00949 C 0.00325 -0.01065 0.00377 -0.01181 0.00429 -0.01343 C 0.00481 -0.01505 0.00507 -0.0169 0.00559 -0.01875 C 0.00625 -0.02014 0.00716 -0.02107 0.00781 -0.02246 C 0.01028 -0.02801 0.00794 -0.02523 0.01132 -0.03056 C 0.02278 -0.04815 0.01328 -0.03334 0.02122 -0.04352 C 0.02382 -0.04699 0.02604 -0.05162 0.02903 -0.05394 C 0.0319 -0.05602 0.03567 -0.0588 0.03815 -0.06181 C 0.03997 -0.06412 0.04101 -0.06551 0.04309 -0.06713 C 0.04765 -0.07037 0.04856 -0.07061 0.05234 -0.07223 C 0.05312 -0.07315 0.05377 -0.07408 0.05442 -0.075 C 0.0552 -0.0757 0.05585 -0.07593 0.05664 -0.07639 C 0.0582 -0.07709 0.05989 -0.07801 0.06158 -0.07871 C 0.06927 -0.08264 0.06471 -0.08056 0.07148 -0.08287 C 0.07382 -0.08357 0.0763 -0.08403 0.07851 -0.08542 C 0.08059 -0.08681 0.08125 -0.08727 0.08346 -0.08797 C 0.08489 -0.08866 0.08632 -0.08866 0.08776 -0.08936 C 0.08945 -0.09005 0.09101 -0.09167 0.0927 -0.09213 C 0.0957 -0.09283 0.09882 -0.09283 0.10195 -0.09329 C 0.10625 -0.09468 0.10768 -0.09514 0.1125 -0.09584 C 0.11653 -0.0963 0.12057 -0.09676 0.12447 -0.09699 L 0.15703 -0.09468 C 0.15963 -0.09445 0.16224 -0.09398 0.16484 -0.09329 C 0.16627 -0.09306 0.1677 -0.0926 0.16914 -0.09213 C 0.17031 -0.09167 0.17148 -0.09074 0.17265 -0.09051 C 0.17552 -0.09005 0.17825 -0.08982 0.18112 -0.08936 C 0.19466 -0.08264 0.18307 -0.08797 0.19739 -0.08287 C 0.2108 -0.07801 0.19752 -0.08195 0.20872 -0.07871 L 0.21367 -0.07639 C 0.21835 -0.07385 0.22487 -0.0713 0.22929 -0.06968 C 0.24283 -0.06505 0.23385 -0.06945 0.24557 -0.06459 C 0.26015 -0.05857 0.24362 -0.06505 0.25546 -0.05926 C 0.25755 -0.05834 0.25976 -0.05764 0.26184 -0.05648 C 0.26354 -0.05579 0.2651 -0.05463 0.26679 -0.05394 C 0.26835 -0.05348 0.27005 -0.05324 0.27174 -0.05278 C 0.27447 -0.05139 0.27734 -0.04954 0.2802 -0.04885 C 0.28632 -0.04699 0.28307 -0.04815 0.28997 -0.04468 C 0.29309 -0.04213 0.29362 -0.04121 0.29713 -0.03959 C 0.29856 -0.03889 0.3 -0.03866 0.30143 -0.0382 C 0.3095 -0.03218 0.30599 -0.0338 0.3121 -0.03172 C 0.31315 -0.03079 0.31445 -0.0301 0.31562 -0.02894 C 0.31718 -0.02755 0.31888 -0.02547 0.32044 -0.02385 C 0.32187 -0.02269 0.3233 -0.02199 0.32474 -0.0213 C 0.32578 -0.01991 0.32656 -0.01852 0.3276 -0.01713 C 0.33125 -0.01366 0.33072 -0.01598 0.33385 -0.01227 C 0.33958 -0.00486 0.33528 -0.00834 0.33958 -0.00533 C 0.34231 -0.00186 0.34283 -0.00093 0.34596 0.00231 C 0.3483 0.00463 0.35039 0.00764 0.35299 0.00879 C 0.35403 0.00926 0.35507 0.00949 0.35585 0.01018 C 0.35807 0.0118 0.36015 0.01389 0.36224 0.01551 C 0.36419 0.01713 0.36666 0.01782 0.36849 0.01944 C 0.37252 0.02268 0.37604 0.02685 0.37994 0.02986 C 0.38112 0.03078 0.38242 0.03148 0.38346 0.0324 C 0.38424 0.0331 0.38489 0.03449 0.38567 0.03518 C 0.38658 0.03611 0.3875 0.0368 0.38854 0.03773 C 0.38958 0.04097 0.3914 0.04722 0.39349 0.04953 C 0.39401 0.05046 0.39479 0.05046 0.39557 0.05092 C 0.39583 0.05254 0.39583 0.05439 0.39622 0.05625 C 0.39713 0.05995 0.3983 0.06064 0.39974 0.06389 C 0.40052 0.06551 0.40117 0.06759 0.40195 0.06921 C 0.4039 0.07361 0.40312 0.07314 0.40494 0.07314 " pathEditMode="relative" rAng="0" ptsTypes="AAAAAAAAAAAAAAAAAA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1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85 L -0.00078 -0.00162 C 0.00078 -0.00509 0.00261 -0.00834 0.00417 -0.01181 C 0.00456 -0.01296 0.00443 -0.01459 0.00482 -0.01551 C 0.0056 -0.01759 0.00677 -0.01875 0.00768 -0.0206 C 0.00821 -0.02176 0.00847 -0.02338 0.00912 -0.02431 C 0.01133 -0.02801 0.0138 -0.03102 0.01615 -0.03449 C 0.01966 -0.03935 0.01992 -0.04028 0.02396 -0.04445 C 0.02552 -0.0463 0.02735 -0.04769 0.02891 -0.04954 C 0.03008 -0.05116 0.03112 -0.05324 0.03242 -0.05463 C 0.03516 -0.05741 0.03802 -0.05972 0.04089 -0.06204 C 0.04232 -0.06343 0.04375 -0.06459 0.04518 -0.06597 C 0.04675 -0.06759 0.04831 -0.06968 0.05013 -0.07084 C 0.05378 -0.07384 0.05755 -0.07616 0.06146 -0.07847 C 0.06628 -0.08148 0.07604 -0.08773 0.0819 -0.08982 C 0.08503 -0.09097 0.08815 -0.09121 0.09115 -0.09236 C 0.0931 -0.09306 0.09492 -0.09421 0.09675 -0.09491 C 0.10026 -0.09607 0.10821 -0.09699 0.11094 -0.09722 C 0.12461 -0.09699 0.13828 -0.09722 0.15196 -0.09607 C 0.15482 -0.09584 0.15768 -0.09421 0.16055 -0.09352 C 0.16289 -0.09306 0.16524 -0.09283 0.16758 -0.09236 C 0.17084 -0.09097 0.17422 -0.08959 0.17748 -0.08843 C 0.18321 -0.08658 0.18763 -0.08634 0.1931 -0.08357 C 0.19492 -0.08241 0.19675 -0.08079 0.1987 -0.07963 C 0.20573 -0.0757 0.21302 -0.07269 0.21992 -0.06852 L 0.2405 -0.05579 C 0.24349 -0.05394 0.24649 -0.05185 0.24961 -0.05093 C 0.25209 -0.05 0.25443 -0.04954 0.25677 -0.04838 C 0.25873 -0.04746 0.26055 -0.0456 0.26237 -0.04445 C 0.26914 -0.04051 0.26797 -0.04121 0.2737 -0.03959 C 0.28399 -0.03171 0.27266 -0.03982 0.28711 -0.03195 C 0.29219 -0.02917 0.29701 -0.02593 0.30209 -0.02315 C 0.31068 -0.01829 0.31953 -0.01412 0.32826 -0.00926 C 0.33112 -0.00787 0.33399 -0.00625 0.33672 -0.0044 C 0.34141 -0.00093 0.34636 0.00162 0.35091 0.00579 C 0.35534 0.00972 0.35729 0.01134 0.36146 0.01574 C 0.36393 0.01852 0.36667 0.02222 0.36927 0.02454 C 0.38594 0.03958 0.36341 0.01805 0.37487 0.02963 C 0.37878 0.03356 0.38724 0.03889 0.38906 0.04097 C 0.38985 0.0419 0.3905 0.04282 0.39115 0.04352 C 0.39232 0.04444 0.39349 0.04514 0.39479 0.04606 C 0.39544 0.04653 0.39623 0.04653 0.39688 0.04722 C 0.39831 0.04861 0.39961 0.05092 0.40104 0.05231 C 0.40222 0.05347 0.40352 0.0537 0.40469 0.05486 C 0.40586 0.05579 0.4069 0.05741 0.40821 0.05856 C 0.40938 0.05949 0.41055 0.06018 0.41172 0.06111 C 0.41263 0.0618 0.41354 0.06273 0.41459 0.06366 C 0.41745 0.06597 0.41914 0.06666 0.4224 0.06875 " pathEditMode="relative" rAng="0" ptsTypes="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1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00023 C 0.00078 -0.00486 0.00143 -0.00972 0.0026 -0.01412 C 0.00377 -0.01828 0.00547 -0.02176 0.0069 -0.02569 C 0.00937 -0.03241 0.01081 -0.0368 0.01536 -0.04236 C 0.01601 -0.04328 0.0168 -0.04398 0.01745 -0.04491 C 0.01849 -0.04653 0.01927 -0.04861 0.02031 -0.05 C 0.02135 -0.05139 0.02279 -0.05162 0.02383 -0.05278 C 0.02917 -0.05741 0.02825 -0.05833 0.03372 -0.06157 C 0.03489 -0.06227 0.03607 -0.06227 0.03724 -0.06273 C 0.03945 -0.06389 0.04154 -0.06481 0.04362 -0.06551 C 0.04622 -0.06643 0.04883 -0.0669 0.05143 -0.06805 C 0.05404 -0.06898 0.05664 -0.07083 0.05924 -0.07176 C 0.06562 -0.07384 0.07318 -0.07477 0.07982 -0.07546 C 0.09635 -0.07523 0.11315 -0.07546 0.12982 -0.0743 C 0.13281 -0.07407 0.14844 -0.06875 0.15039 -0.06805 C 0.16211 -0.06435 0.16614 -0.06412 0.17799 -0.05764 C 0.18268 -0.05532 0.18724 -0.05185 0.19206 -0.04861 C 0.19427 -0.04722 0.19674 -0.04629 0.19909 -0.04491 C 0.20052 -0.04421 0.20195 -0.04352 0.20325 -0.04236 C 0.21901 -0.02824 0.21211 -0.03125 0.22734 -0.0206 C 0.23268 -0.0169 0.23854 -0.01504 0.24362 -0.01018 C 0.24596 -0.0081 0.24831 -0.00602 0.25078 -0.00393 C 0.25443 -0.00069 0.25833 0.00185 0.26198 0.00509 C 0.26484 0.00764 0.26771 0.01042 0.27044 0.01273 C 0.27252 0.01459 0.27474 0.01597 0.27682 0.01783 C 0.27943 0.02014 0.28203 0.02292 0.2845 0.0257 C 0.29088 0.03218 0.28659 0.0294 0.29088 0.03195 C 0.29635 0.04167 0.29088 0.03264 0.2987 0.04213 C 0.30351 0.04815 0.30833 0.05371 0.31289 0.06019 C 0.31497 0.0632 0.31719 0.06597 0.31927 0.06898 C 0.32005 0.07014 0.32057 0.07199 0.32135 0.07315 C 0.32226 0.07454 0.32331 0.07547 0.32422 0.07685 C 0.32565 0.07917 0.32695 0.08195 0.32838 0.08472 C 0.3293 0.08611 0.33034 0.08704 0.33125 0.08843 C 0.33737 0.09746 0.33346 0.09213 0.33763 0.09746 C 0.33906 0.1007 0.34023 0.10463 0.34193 0.10764 C 0.34323 0.11019 0.34505 0.11227 0.34609 0.11528 C 0.34661 0.11644 0.34687 0.11806 0.34752 0.11898 C 0.34831 0.12084 0.34948 0.12176 0.35039 0.12315 C 0.3513 0.12454 0.35221 0.12639 0.35312 0.12801 C 0.35338 0.1294 0.35351 0.13079 0.35391 0.13218 C 0.35469 0.13472 0.35573 0.13704 0.35677 0.13959 L 0.3582 0.14375 " pathEditMode="relative" rAng="0" ptsTypes="AAAAAAAAAAAAAAAAAAAAAAAAAAAAAAAAAAAAAAAAAAAA">
                                      <p:cBhvr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Warp Scheduler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는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을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Warp(32 thread) 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단위로 분할</a:t>
            </a:r>
            <a:endParaRPr kumimoji="1" lang="en-US" altLang="ko-KR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단위로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CUDA Core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에 쓰레드 할당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현재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은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64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개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CUDA Core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로 구성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1Clock cycle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에 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2 warp(64 thread)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씩 실행가능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동작중인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가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I/O waiting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시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,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 대기중인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실행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Hyper-threading(Simultaneous Multi-Threading)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지원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959F46F-1322-2858-1393-B52F082E937D}"/>
              </a:ext>
            </a:extLst>
          </p:cNvPr>
          <p:cNvSpPr txBox="1"/>
          <p:nvPr/>
        </p:nvSpPr>
        <p:spPr>
          <a:xfrm>
            <a:off x="250421" y="4619713"/>
            <a:ext cx="534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FF0000"/>
                </a:solidFill>
              </a:rPr>
              <a:t>1 SM = 64 CUDA core : </a:t>
            </a:r>
            <a:r>
              <a:rPr lang="ko-KR" altLang="en-US" sz="1200" b="1" i="1" dirty="0">
                <a:solidFill>
                  <a:srgbClr val="FF0000"/>
                </a:solidFill>
              </a:rPr>
              <a:t> 한번에  동시실행 가능한 </a:t>
            </a:r>
            <a:r>
              <a:rPr lang="en-US" altLang="ko-KR" sz="1200" b="1" i="1" dirty="0">
                <a:solidFill>
                  <a:srgbClr val="FF0000"/>
                </a:solidFill>
              </a:rPr>
              <a:t> </a:t>
            </a:r>
            <a:r>
              <a:rPr lang="ko-KR" altLang="en-US" sz="1200" b="1" i="1" dirty="0">
                <a:solidFill>
                  <a:srgbClr val="FF0000"/>
                </a:solidFill>
              </a:rPr>
              <a:t>쓰레드 수</a:t>
            </a:r>
            <a:endParaRPr lang="en-US" altLang="ko-KR" sz="1200" b="1" i="1" dirty="0">
              <a:solidFill>
                <a:srgbClr val="FF0000"/>
              </a:solidFill>
            </a:endParaRPr>
          </a:p>
          <a:p>
            <a:endParaRPr lang="en-US" altLang="ko-KR" sz="1200" b="1" i="1" dirty="0">
              <a:solidFill>
                <a:srgbClr val="FF0000"/>
              </a:solidFill>
            </a:endParaRPr>
          </a:p>
          <a:p>
            <a:r>
              <a:rPr lang="en-US" altLang="ko-KR" sz="1200" b="1" i="1" dirty="0">
                <a:solidFill>
                  <a:srgbClr val="FF0000"/>
                </a:solidFill>
              </a:rPr>
              <a:t>Maximum # of Thread per SM = 1024:  Warp Scheduler waiting queue capacity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743B8-2B37-A412-E600-24EAFC1DB8E9}"/>
              </a:ext>
            </a:extLst>
          </p:cNvPr>
          <p:cNvSpPr/>
          <p:nvPr/>
        </p:nvSpPr>
        <p:spPr>
          <a:xfrm>
            <a:off x="6008494" y="1813515"/>
            <a:ext cx="3944538" cy="44108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93E0B-AE6F-83FD-8662-7319EECDF6CA}"/>
              </a:ext>
            </a:extLst>
          </p:cNvPr>
          <p:cNvSpPr/>
          <p:nvPr/>
        </p:nvSpPr>
        <p:spPr>
          <a:xfrm>
            <a:off x="6100500" y="1999548"/>
            <a:ext cx="3760525" cy="405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Thread Block Scheduler</a:t>
            </a:r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8F3AD-A382-151C-B66E-747EA055E876}"/>
              </a:ext>
            </a:extLst>
          </p:cNvPr>
          <p:cNvSpPr/>
          <p:nvPr/>
        </p:nvSpPr>
        <p:spPr>
          <a:xfrm>
            <a:off x="6096007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#0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FA4A7-CA31-0B18-29FF-D723C3962CCD}"/>
              </a:ext>
            </a:extLst>
          </p:cNvPr>
          <p:cNvSpPr/>
          <p:nvPr/>
        </p:nvSpPr>
        <p:spPr>
          <a:xfrm>
            <a:off x="6179723" y="2682910"/>
            <a:ext cx="985641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27884-6D5D-181C-2984-EBB510DFCF43}"/>
              </a:ext>
            </a:extLst>
          </p:cNvPr>
          <p:cNvSpPr/>
          <p:nvPr/>
        </p:nvSpPr>
        <p:spPr>
          <a:xfrm>
            <a:off x="6181254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6AACCE-DB09-44ED-4B85-16DE06DDAF81}"/>
              </a:ext>
            </a:extLst>
          </p:cNvPr>
          <p:cNvSpPr/>
          <p:nvPr/>
        </p:nvSpPr>
        <p:spPr>
          <a:xfrm>
            <a:off x="6728519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D44AE-0EF9-68DF-49E4-940D229966AA}"/>
              </a:ext>
            </a:extLst>
          </p:cNvPr>
          <p:cNvSpPr/>
          <p:nvPr/>
        </p:nvSpPr>
        <p:spPr>
          <a:xfrm>
            <a:off x="7404779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#1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25FD4-7F9B-C76F-55C6-BA52EB2AFAE8}"/>
              </a:ext>
            </a:extLst>
          </p:cNvPr>
          <p:cNvSpPr/>
          <p:nvPr/>
        </p:nvSpPr>
        <p:spPr>
          <a:xfrm>
            <a:off x="7488495" y="2682911"/>
            <a:ext cx="985641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0B1C1-075E-6294-BAD2-AA96BB8A966F}"/>
              </a:ext>
            </a:extLst>
          </p:cNvPr>
          <p:cNvSpPr/>
          <p:nvPr/>
        </p:nvSpPr>
        <p:spPr>
          <a:xfrm>
            <a:off x="7490025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652EEB-7E9A-1C5C-62F0-A1A2436E12E1}"/>
              </a:ext>
            </a:extLst>
          </p:cNvPr>
          <p:cNvSpPr/>
          <p:nvPr/>
        </p:nvSpPr>
        <p:spPr>
          <a:xfrm>
            <a:off x="8037290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F501F8-AF7D-9A2D-CC53-6562603C3867}"/>
              </a:ext>
            </a:extLst>
          </p:cNvPr>
          <p:cNvSpPr/>
          <p:nvPr/>
        </p:nvSpPr>
        <p:spPr>
          <a:xfrm>
            <a:off x="8699204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#2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3CC16C-BFD9-84C6-68B8-89EDB4E74381}"/>
              </a:ext>
            </a:extLst>
          </p:cNvPr>
          <p:cNvSpPr/>
          <p:nvPr/>
        </p:nvSpPr>
        <p:spPr>
          <a:xfrm>
            <a:off x="8782921" y="2682911"/>
            <a:ext cx="982124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r>
              <a:rPr lang="en-US" altLang="ko-KR" sz="400" b="1" i="1" dirty="0">
                <a:solidFill>
                  <a:srgbClr val="CC6D2D"/>
                </a:solidFill>
              </a:rPr>
              <a:t>d</a:t>
            </a:r>
            <a:endParaRPr lang="en-US" altLang="ko-KR" sz="800" b="1" dirty="0">
              <a:solidFill>
                <a:srgbClr val="CC6D2D"/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bg2">
                    <a:lumMod val="10000"/>
                  </a:schemeClr>
                </a:solidFill>
              </a:rPr>
              <a:t>X 8</a:t>
            </a:r>
          </a:p>
          <a:p>
            <a:pPr algn="ctr"/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92D8D6-991E-DDCC-5393-E4FF78EF7071}"/>
              </a:ext>
            </a:extLst>
          </p:cNvPr>
          <p:cNvSpPr/>
          <p:nvPr/>
        </p:nvSpPr>
        <p:spPr>
          <a:xfrm>
            <a:off x="8784450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916687-AFA8-B4EC-BBD3-F741EB9E5B4C}"/>
              </a:ext>
            </a:extLst>
          </p:cNvPr>
          <p:cNvSpPr/>
          <p:nvPr/>
        </p:nvSpPr>
        <p:spPr>
          <a:xfrm>
            <a:off x="9331714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072C99-AA08-1E80-5ADA-79BE367F07AF}"/>
              </a:ext>
            </a:extLst>
          </p:cNvPr>
          <p:cNvSpPr txBox="1"/>
          <p:nvPr/>
        </p:nvSpPr>
        <p:spPr>
          <a:xfrm rot="5400000">
            <a:off x="6551184" y="4893790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51C696-BA0E-802A-23BC-35921EDDBC2E}"/>
              </a:ext>
            </a:extLst>
          </p:cNvPr>
          <p:cNvSpPr txBox="1"/>
          <p:nvPr/>
        </p:nvSpPr>
        <p:spPr>
          <a:xfrm rot="5400000">
            <a:off x="7851114" y="4890268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4D96DD-A5B0-AE8A-46E0-02078E8D58CC}"/>
              </a:ext>
            </a:extLst>
          </p:cNvPr>
          <p:cNvSpPr txBox="1"/>
          <p:nvPr/>
        </p:nvSpPr>
        <p:spPr>
          <a:xfrm rot="5400000">
            <a:off x="9146205" y="4902068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215352F-1804-6F99-A34C-8C38821ED502}"/>
              </a:ext>
            </a:extLst>
          </p:cNvPr>
          <p:cNvSpPr/>
          <p:nvPr/>
        </p:nvSpPr>
        <p:spPr>
          <a:xfrm>
            <a:off x="6181254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72276B-E894-2775-D216-ED1F6A1899E4}"/>
              </a:ext>
            </a:extLst>
          </p:cNvPr>
          <p:cNvSpPr/>
          <p:nvPr/>
        </p:nvSpPr>
        <p:spPr>
          <a:xfrm>
            <a:off x="6728519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A192E5-4F65-249F-1124-126217BE5162}"/>
              </a:ext>
            </a:extLst>
          </p:cNvPr>
          <p:cNvSpPr/>
          <p:nvPr/>
        </p:nvSpPr>
        <p:spPr>
          <a:xfrm>
            <a:off x="7490025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5C13D3-B0AE-35DD-A671-CAE353FFFE7A}"/>
              </a:ext>
            </a:extLst>
          </p:cNvPr>
          <p:cNvSpPr/>
          <p:nvPr/>
        </p:nvSpPr>
        <p:spPr>
          <a:xfrm>
            <a:off x="8037290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47D006D-18F1-2ADC-886C-DAEEE12450ED}"/>
              </a:ext>
            </a:extLst>
          </p:cNvPr>
          <p:cNvSpPr/>
          <p:nvPr/>
        </p:nvSpPr>
        <p:spPr>
          <a:xfrm>
            <a:off x="8784450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67FFE5E-558C-FDCC-298F-38BD18C21BB7}"/>
              </a:ext>
            </a:extLst>
          </p:cNvPr>
          <p:cNvSpPr/>
          <p:nvPr/>
        </p:nvSpPr>
        <p:spPr>
          <a:xfrm>
            <a:off x="9331714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06DB48-771A-AD9D-3255-7AC44B3FED33}"/>
              </a:ext>
            </a:extLst>
          </p:cNvPr>
          <p:cNvSpPr/>
          <p:nvPr/>
        </p:nvSpPr>
        <p:spPr>
          <a:xfrm>
            <a:off x="6181254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E1FE337-73EE-C500-DD77-D7C454D97357}"/>
              </a:ext>
            </a:extLst>
          </p:cNvPr>
          <p:cNvSpPr/>
          <p:nvPr/>
        </p:nvSpPr>
        <p:spPr>
          <a:xfrm>
            <a:off x="6728519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4DB0B2A-2026-E71E-AE7B-C4FB395DA3A0}"/>
              </a:ext>
            </a:extLst>
          </p:cNvPr>
          <p:cNvSpPr/>
          <p:nvPr/>
        </p:nvSpPr>
        <p:spPr>
          <a:xfrm>
            <a:off x="7490025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55AAB6D-233A-8865-5D2E-8B59E994E4EA}"/>
              </a:ext>
            </a:extLst>
          </p:cNvPr>
          <p:cNvSpPr/>
          <p:nvPr/>
        </p:nvSpPr>
        <p:spPr>
          <a:xfrm>
            <a:off x="8037290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233DD23-2962-DA73-E608-735664753113}"/>
              </a:ext>
            </a:extLst>
          </p:cNvPr>
          <p:cNvSpPr/>
          <p:nvPr/>
        </p:nvSpPr>
        <p:spPr>
          <a:xfrm>
            <a:off x="8784450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612A5C5-5047-4171-8980-7DE9182C9949}"/>
              </a:ext>
            </a:extLst>
          </p:cNvPr>
          <p:cNvSpPr/>
          <p:nvPr/>
        </p:nvSpPr>
        <p:spPr>
          <a:xfrm>
            <a:off x="9331714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59D15C-579E-CB5A-B1CB-08E7B21CD642}"/>
              </a:ext>
            </a:extLst>
          </p:cNvPr>
          <p:cNvSpPr/>
          <p:nvPr/>
        </p:nvSpPr>
        <p:spPr>
          <a:xfrm>
            <a:off x="6213129" y="2919882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1009C4-A8CB-8F8E-FF2F-B31382685A23}"/>
              </a:ext>
            </a:extLst>
          </p:cNvPr>
          <p:cNvSpPr/>
          <p:nvPr/>
        </p:nvSpPr>
        <p:spPr>
          <a:xfrm>
            <a:off x="6213129" y="3098151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C99EE8-2B07-7E1E-BC72-41C42B076ADF}"/>
              </a:ext>
            </a:extLst>
          </p:cNvPr>
          <p:cNvSpPr/>
          <p:nvPr/>
        </p:nvSpPr>
        <p:spPr>
          <a:xfrm>
            <a:off x="6213129" y="3276863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A665BFF-FEC4-ABE4-A91C-E873729E1C94}"/>
              </a:ext>
            </a:extLst>
          </p:cNvPr>
          <p:cNvSpPr/>
          <p:nvPr/>
        </p:nvSpPr>
        <p:spPr>
          <a:xfrm>
            <a:off x="6213129" y="3455299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C6C8F9C-9837-C51D-2F2A-206F8F863F4B}"/>
              </a:ext>
            </a:extLst>
          </p:cNvPr>
          <p:cNvSpPr/>
          <p:nvPr/>
        </p:nvSpPr>
        <p:spPr>
          <a:xfrm>
            <a:off x="7523050" y="2919882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C9257E8-35D8-0FE9-1BFC-42668B2834F0}"/>
              </a:ext>
            </a:extLst>
          </p:cNvPr>
          <p:cNvSpPr/>
          <p:nvPr/>
        </p:nvSpPr>
        <p:spPr>
          <a:xfrm>
            <a:off x="7523050" y="3098151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36F0DF-F679-F4B4-6256-81AC56B5D1BE}"/>
              </a:ext>
            </a:extLst>
          </p:cNvPr>
          <p:cNvSpPr/>
          <p:nvPr/>
        </p:nvSpPr>
        <p:spPr>
          <a:xfrm>
            <a:off x="7523050" y="3276863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D7C1A8-EC09-6EA6-330A-07D0DB7668B6}"/>
              </a:ext>
            </a:extLst>
          </p:cNvPr>
          <p:cNvSpPr/>
          <p:nvPr/>
        </p:nvSpPr>
        <p:spPr>
          <a:xfrm>
            <a:off x="7523050" y="3455299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157CCE-8916-E4BD-107C-81752FE06A0A}"/>
              </a:ext>
            </a:extLst>
          </p:cNvPr>
          <p:cNvSpPr/>
          <p:nvPr/>
        </p:nvSpPr>
        <p:spPr>
          <a:xfrm>
            <a:off x="8802406" y="3409420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9E8186-D146-0AA9-BCEF-B5490A39E7DA}"/>
              </a:ext>
            </a:extLst>
          </p:cNvPr>
          <p:cNvSpPr txBox="1"/>
          <p:nvPr/>
        </p:nvSpPr>
        <p:spPr>
          <a:xfrm>
            <a:off x="5015132" y="2937452"/>
            <a:ext cx="114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Pending</a:t>
            </a:r>
            <a:endParaRPr lang="ko-KR" altLang="en-US" sz="1400" b="1" i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19F109B-7FC0-4837-B24E-910519676A94}"/>
              </a:ext>
            </a:extLst>
          </p:cNvPr>
          <p:cNvSpPr/>
          <p:nvPr/>
        </p:nvSpPr>
        <p:spPr>
          <a:xfrm>
            <a:off x="6179723" y="2919882"/>
            <a:ext cx="976084" cy="356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2E85AF-EBAA-0A16-03CF-E2052D99AC20}"/>
              </a:ext>
            </a:extLst>
          </p:cNvPr>
          <p:cNvSpPr/>
          <p:nvPr/>
        </p:nvSpPr>
        <p:spPr>
          <a:xfrm>
            <a:off x="7494536" y="2918335"/>
            <a:ext cx="976084" cy="356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000F2D8-AA25-3643-7697-3B3E0AC34590}"/>
              </a:ext>
            </a:extLst>
          </p:cNvPr>
          <p:cNvSpPr/>
          <p:nvPr/>
        </p:nvSpPr>
        <p:spPr>
          <a:xfrm>
            <a:off x="8811512" y="3412066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A895C6-D234-5E0B-4AAD-E4F66B548210}"/>
              </a:ext>
            </a:extLst>
          </p:cNvPr>
          <p:cNvSpPr/>
          <p:nvPr/>
        </p:nvSpPr>
        <p:spPr>
          <a:xfrm>
            <a:off x="8790842" y="2906260"/>
            <a:ext cx="976084" cy="468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8C9BE4-3E65-D549-5772-C34EF4FE48BA}"/>
              </a:ext>
            </a:extLst>
          </p:cNvPr>
          <p:cNvSpPr/>
          <p:nvPr/>
        </p:nvSpPr>
        <p:spPr>
          <a:xfrm>
            <a:off x="6172944" y="3756965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0E1DA83-8D8A-C595-491F-972568D97AFF}"/>
              </a:ext>
            </a:extLst>
          </p:cNvPr>
          <p:cNvSpPr/>
          <p:nvPr/>
        </p:nvSpPr>
        <p:spPr>
          <a:xfrm>
            <a:off x="7463031" y="3779370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14F65BC-6661-C44C-90BA-9B3A9C26893A}"/>
              </a:ext>
            </a:extLst>
          </p:cNvPr>
          <p:cNvSpPr/>
          <p:nvPr/>
        </p:nvSpPr>
        <p:spPr>
          <a:xfrm>
            <a:off x="8764466" y="3768167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094F7C2-D624-E042-1C04-5651FCECDDA4}"/>
              </a:ext>
            </a:extLst>
          </p:cNvPr>
          <p:cNvSpPr txBox="1"/>
          <p:nvPr/>
        </p:nvSpPr>
        <p:spPr>
          <a:xfrm>
            <a:off x="5029786" y="3774730"/>
            <a:ext cx="114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Running</a:t>
            </a:r>
            <a:endParaRPr lang="ko-KR" altLang="en-US" sz="1400" b="1" i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EF283D6-98D8-ACD5-CF24-0BA44C0C5667}"/>
              </a:ext>
            </a:extLst>
          </p:cNvPr>
          <p:cNvSpPr txBox="1"/>
          <p:nvPr/>
        </p:nvSpPr>
        <p:spPr>
          <a:xfrm>
            <a:off x="9072447" y="3016160"/>
            <a:ext cx="428114" cy="261610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X 6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29D726F0-3F38-63D9-47B1-000AB973F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27" b="74337"/>
          <a:stretch/>
        </p:blipFill>
        <p:spPr>
          <a:xfrm>
            <a:off x="283676" y="4518808"/>
            <a:ext cx="5381087" cy="114331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126B59FD-BD01-89BB-890F-497F0082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7" t="53948" r="277" b="44016"/>
          <a:stretch/>
        </p:blipFill>
        <p:spPr>
          <a:xfrm>
            <a:off x="278685" y="4919259"/>
            <a:ext cx="5381087" cy="1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0013 0.1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0013 0.3104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5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0117 0.0930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0117 0.314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0104 0.321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60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00182 0.072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63" grpId="0" animBg="1"/>
      <p:bldP spid="64" grpId="0" animBg="1"/>
      <p:bldP spid="99" grpId="0" animBg="1"/>
      <p:bldP spid="100" grpId="0" animBg="1"/>
      <p:bldP spid="101" grpId="0" animBg="1"/>
      <p:bldP spid="111" grpId="0"/>
      <p:bldP spid="111" grpId="1"/>
      <p:bldP spid="116" grpId="0" animBg="1"/>
      <p:bldP spid="118" grpId="0" animBg="1"/>
      <p:bldP spid="119" grpId="0" animBg="1"/>
      <p:bldP spid="120" grpId="0" animBg="1"/>
      <p:bldP spid="134" grpId="0" animBg="1"/>
      <p:bldP spid="135" grpId="0" animBg="1"/>
      <p:bldP spid="136" grpId="0" animBg="1"/>
      <p:bldP spid="137" grpId="0"/>
      <p:bldP spid="137" grpId="1"/>
      <p:bldP spid="1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동적으로 병렬처리됨 </a:t>
            </a: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F6754B-4DA2-56F4-30FC-A5709CCA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5" y="862695"/>
            <a:ext cx="6405178" cy="3324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D60DFD-706A-0CDC-BFBB-3A09ABA7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" y="3935930"/>
            <a:ext cx="6626520" cy="1193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6B608-B376-439B-862E-0B7E7E7B4EA4}"/>
              </a:ext>
            </a:extLst>
          </p:cNvPr>
          <p:cNvSpPr txBox="1"/>
          <p:nvPr/>
        </p:nvSpPr>
        <p:spPr>
          <a:xfrm>
            <a:off x="853440" y="5082091"/>
            <a:ext cx="98755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accent5"/>
                </a:solidFill>
                <a:hlinkClick r:id="rId5"/>
              </a:rPr>
              <a:t>https://forums.developer.nvidia.com/t/gpu-architecture-and-warp-scheduling/58010/5</a:t>
            </a:r>
            <a:endParaRPr lang="en-US" altLang="ko-KR" sz="105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accent5"/>
                </a:solidFill>
              </a:rPr>
              <a:t>https://forums.developer.nvidia.com/t/threads-in-flight/110999/2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accent5"/>
                </a:solidFill>
                <a:hlinkClick r:id="rId6"/>
              </a:rPr>
              <a:t>https://forums.developer.nvidia.com/t/questions-about-sp-and-sm/76700/5</a:t>
            </a:r>
            <a:endParaRPr lang="en-US" altLang="ko-KR" sz="1050" dirty="0">
              <a:solidFill>
                <a:schemeClr val="accent5"/>
              </a:solidFill>
            </a:endParaRPr>
          </a:p>
          <a:p>
            <a:endParaRPr lang="ko-KR" altLang="en-US" sz="1050" dirty="0">
              <a:solidFill>
                <a:schemeClr val="accent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2E8266-3AAD-2767-0F50-BC62DE627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" y="1206157"/>
            <a:ext cx="6405178" cy="14377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6FFB88-6419-AF76-13D1-0BDC19981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0" y="2098344"/>
            <a:ext cx="6515470" cy="31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는 주로 영상처리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렌더링 연산에서만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사용되어옴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최근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보다 높은 연산 성능을 보여줌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21A983-8056-EA1C-492A-F41E470A1ED1}"/>
              </a:ext>
            </a:extLst>
          </p:cNvPr>
          <p:cNvGrpSpPr/>
          <p:nvPr/>
        </p:nvGrpSpPr>
        <p:grpSpPr>
          <a:xfrm>
            <a:off x="7134045" y="2682815"/>
            <a:ext cx="4898541" cy="3539409"/>
            <a:chOff x="6577635" y="2639583"/>
            <a:chExt cx="5585980" cy="37232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527B65-E80D-3B65-AD36-F24D871A3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80" b="2581"/>
            <a:stretch/>
          </p:blipFill>
          <p:spPr>
            <a:xfrm>
              <a:off x="6577635" y="2639583"/>
              <a:ext cx="5582774" cy="37232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C7B087-4C55-6E98-C5CD-4A6976C5C0E6}"/>
                </a:ext>
              </a:extLst>
            </p:cNvPr>
            <p:cNvSpPr txBox="1"/>
            <p:nvPr/>
          </p:nvSpPr>
          <p:spPr>
            <a:xfrm>
              <a:off x="10558609" y="3863652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x4.5 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Performance Gap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3A3E1-B515-56C0-9F42-8B3DA2112D21}"/>
                </a:ext>
              </a:extLst>
            </p:cNvPr>
            <p:cNvSpPr txBox="1"/>
            <p:nvPr/>
          </p:nvSpPr>
          <p:spPr>
            <a:xfrm>
              <a:off x="11679187" y="5046075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308C58"/>
                  </a:solidFill>
                </a:rPr>
                <a:t>64FP</a:t>
              </a:r>
              <a:endParaRPr lang="ko-KR" altLang="en-US" sz="1000" b="1" dirty="0">
                <a:solidFill>
                  <a:srgbClr val="308C58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AD65FE0-6979-C9FD-3BA5-1EABF1055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0464" y="3032139"/>
              <a:ext cx="0" cy="8695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F8FBD16-2783-0350-A7D6-B23D82342065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465" y="4381875"/>
              <a:ext cx="0" cy="9362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998C3C-A822-9418-7119-C4BC3D0248DD}"/>
                </a:ext>
              </a:extLst>
            </p:cNvPr>
            <p:cNvSpPr txBox="1"/>
            <p:nvPr/>
          </p:nvSpPr>
          <p:spPr>
            <a:xfrm>
              <a:off x="11679187" y="3032139"/>
              <a:ext cx="4844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308C58"/>
                  </a:solidFill>
                </a:rPr>
                <a:t>32FP</a:t>
              </a:r>
              <a:endParaRPr lang="ko-KR" altLang="en-US" sz="1000" b="1" dirty="0">
                <a:solidFill>
                  <a:srgbClr val="308C58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F00A933-998E-7D2D-9842-7D81E46856A2}"/>
              </a:ext>
            </a:extLst>
          </p:cNvPr>
          <p:cNvSpPr txBox="1"/>
          <p:nvPr/>
        </p:nvSpPr>
        <p:spPr>
          <a:xfrm>
            <a:off x="7582978" y="6242715"/>
            <a:ext cx="46570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5"/>
                </a:solidFill>
              </a:rPr>
              <a:t>CPU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vs.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GPU,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https://michaelgalloy.com/wp-content/uploads/2013/06/cpu-vs-gpu.png</a:t>
            </a:r>
            <a:endParaRPr lang="ko-KR" altLang="en-US" sz="900" dirty="0">
              <a:solidFill>
                <a:schemeClr val="accent5"/>
              </a:solidFill>
            </a:endParaRP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5A05EDD-323E-84D4-AD74-DEFE089A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85" y="3907184"/>
            <a:ext cx="1666173" cy="1521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DA07A4-E91A-13D4-C991-60C52EF8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392" y="3583266"/>
            <a:ext cx="2169605" cy="2169605"/>
          </a:xfrm>
          <a:prstGeom prst="rect">
            <a:avLst/>
          </a:prstGeom>
        </p:spPr>
      </p:pic>
      <p:sp>
        <p:nvSpPr>
          <p:cNvPr id="11" name="L 도형 10">
            <a:extLst>
              <a:ext uri="{FF2B5EF4-FFF2-40B4-BE49-F238E27FC236}">
                <a16:creationId xmlns:a16="http://schemas.microsoft.com/office/drawing/2014/main" id="{A5223090-4E96-549B-D526-07FFE97FC06A}"/>
              </a:ext>
            </a:extLst>
          </p:cNvPr>
          <p:cNvSpPr/>
          <p:nvPr/>
        </p:nvSpPr>
        <p:spPr>
          <a:xfrm rot="2760486">
            <a:off x="3168553" y="4452161"/>
            <a:ext cx="424504" cy="431818"/>
          </a:xfrm>
          <a:prstGeom prst="corner">
            <a:avLst>
              <a:gd name="adj1" fmla="val 19634"/>
              <a:gd name="adj2" fmla="val 1922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00E6-9709-0143-3D7B-88452A37C985}"/>
              </a:ext>
            </a:extLst>
          </p:cNvPr>
          <p:cNvSpPr txBox="1"/>
          <p:nvPr/>
        </p:nvSpPr>
        <p:spPr>
          <a:xfrm>
            <a:off x="3876379" y="5550414"/>
            <a:ext cx="30412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</a:rPr>
              <a:t>NVIDIA TESLA stock image, https://www.pngwing.com/ko/free-png-tiezi/download</a:t>
            </a:r>
            <a:endParaRPr lang="ko-KR" altLang="en-US" sz="6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42875-4DA9-3D50-10E7-049685E2F563}"/>
              </a:ext>
            </a:extLst>
          </p:cNvPr>
          <p:cNvSpPr txBox="1"/>
          <p:nvPr/>
        </p:nvSpPr>
        <p:spPr>
          <a:xfrm>
            <a:off x="501737" y="55504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</a:rPr>
              <a:t>Intel Xeon stock image, https://www.cleanpng.com/png-intel-core-i7-</a:t>
            </a:r>
          </a:p>
          <a:p>
            <a:r>
              <a:rPr lang="en-US" altLang="ko-KR" sz="600" dirty="0">
                <a:solidFill>
                  <a:schemeClr val="accent5"/>
                </a:solidFill>
              </a:rPr>
              <a:t>central-processing-unit-xeon-cache-c-104690/</a:t>
            </a:r>
            <a:endParaRPr lang="ko-KR" altLang="en-US" sz="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5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Multi Processor = Streaming multi </a:t>
            </a:r>
            <a:r>
              <a:rPr kumimoji="1" lang="en-US" altLang="ko-KR" dirty="0" err="1">
                <a:solidFill>
                  <a:schemeClr val="tx2"/>
                </a:solidFill>
                <a:latin typeface="Arial" panose="020B0604020202020204" pitchFamily="34" charset="0"/>
              </a:rPr>
              <a:t>prosessor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(SM)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를 많이 보유한 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일 수록 동일한 프로그램이 더 높은 처리속도를 보인다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. 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동적으로 병렬처리됨 </a:t>
            </a: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95C764-1023-3811-6AA6-04BA8DEE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20" y="957569"/>
            <a:ext cx="5077534" cy="3924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C16296-0151-C994-2D43-86350B22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6" y="988049"/>
            <a:ext cx="5153744" cy="320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9E07A-D1D3-7975-14D1-75C75CDE8638}"/>
              </a:ext>
            </a:extLst>
          </p:cNvPr>
          <p:cNvSpPr txBox="1"/>
          <p:nvPr/>
        </p:nvSpPr>
        <p:spPr>
          <a:xfrm>
            <a:off x="155655" y="4987103"/>
            <a:ext cx="61264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accent5"/>
                </a:solidFill>
                <a:hlinkClick r:id="rId5"/>
              </a:rPr>
              <a:t>http://www.donghyun53.net/nvidia-gpu-%EC%95%84%ED%82%A4%ED%85%8D%EC%B2%98-%EB%B3%80%EC%B2%9C%EC%82%AC-%EC%83%81%ED%8E%B8/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6"/>
              </a:rPr>
              <a:t>https://stackoverflow.com/questions/16986770/cuda-cores-vs-thread-count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https://www.cs.rice.edu/CS/Architecture/docs/spa.pdf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7"/>
              </a:rPr>
              <a:t>https://www.youtube.com/watch?v=xwbD6fL5qC8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8"/>
              </a:rPr>
              <a:t>https://velog.io/@aram_father/CUDA-Thread-Hierarchy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Addressing hardware reliability challenges in general-purpose GPUs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GPGPU: General-Purpose Computing on the GPU</a:t>
            </a:r>
          </a:p>
          <a:p>
            <a:endParaRPr lang="en-US" altLang="ko-KR" sz="800" dirty="0">
              <a:solidFill>
                <a:schemeClr val="accent5"/>
              </a:solidFill>
            </a:endParaRPr>
          </a:p>
          <a:p>
            <a:endParaRPr lang="ko-KR" altLang="en-US" sz="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60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부동소수점 덧셈연산 병렬처리 성능비교 </a:t>
            </a:r>
            <a:endParaRPr kumimoji="1" lang="en-US" altLang="ko-KR" dirty="0"/>
          </a:p>
          <a:p>
            <a:r>
              <a:rPr kumimoji="1" lang="en-US" altLang="ko-KR" dirty="0">
                <a:latin typeface="Consolas" panose="020B0609020204030204" pitchFamily="49" charset="0"/>
              </a:rPr>
              <a:t>__global__ void add(float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a, 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b, 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c)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blockIdx</a:t>
            </a:r>
            <a:r>
              <a:rPr lang="en-US" altLang="ko-KR" dirty="0">
                <a:latin typeface="Consolas" panose="020B0609020204030204" pitchFamily="49" charset="0"/>
              </a:rPr>
              <a:t> : </a:t>
            </a:r>
            <a:r>
              <a:rPr lang="ko-KR" altLang="en-US" dirty="0">
                <a:latin typeface="Consolas" panose="020B0609020204030204" pitchFamily="49" charset="0"/>
              </a:rPr>
              <a:t>생성된 </a:t>
            </a:r>
            <a:r>
              <a:rPr lang="en-US" altLang="ko-KR" dirty="0">
                <a:latin typeface="Consolas" panose="020B0609020204030204" pitchFamily="49" charset="0"/>
              </a:rPr>
              <a:t>block</a:t>
            </a:r>
            <a:r>
              <a:rPr lang="ko-KR" altLang="en-US" dirty="0">
                <a:latin typeface="Consolas" panose="020B0609020204030204" pitchFamily="49" charset="0"/>
              </a:rPr>
              <a:t>의 인덱스를 나타냄 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덧셈연산을 생성된 </a:t>
            </a:r>
            <a:r>
              <a:rPr lang="en-US" altLang="ko-KR" dirty="0">
                <a:latin typeface="Consolas" panose="020B0609020204030204" pitchFamily="49" charset="0"/>
              </a:rPr>
              <a:t>block</a:t>
            </a:r>
            <a:r>
              <a:rPr lang="ko-KR" altLang="en-US" dirty="0">
                <a:latin typeface="Consolas" panose="020B0609020204030204" pitchFamily="49" charset="0"/>
              </a:rPr>
              <a:t>에 할당하여 병렬처리 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r>
              <a:rPr kumimoji="1" lang="en-US" altLang="ko-KR" dirty="0">
                <a:latin typeface="Consolas" panose="020B0609020204030204" pitchFamily="49" charset="0"/>
              </a:rPr>
              <a:t>void </a:t>
            </a:r>
            <a:r>
              <a:rPr kumimoji="1" lang="en-US" altLang="ko-KR" dirty="0" err="1">
                <a:latin typeface="Consolas" panose="020B0609020204030204" pitchFamily="49" charset="0"/>
              </a:rPr>
              <a:t>random_floats</a:t>
            </a:r>
            <a:r>
              <a:rPr kumimoji="1" lang="en-US" altLang="ko-KR" dirty="0">
                <a:latin typeface="Consolas" panose="020B0609020204030204" pitchFamily="49" charset="0"/>
              </a:rPr>
              <a:t>(float</a:t>
            </a:r>
            <a:r>
              <a:rPr kumimoji="1" lang="ko-KR" altLang="en-US" dirty="0">
                <a:latin typeface="Consolas" panose="020B0609020204030204" pitchFamily="49" charset="0"/>
              </a:rPr>
              <a:t> *</a:t>
            </a:r>
            <a:r>
              <a:rPr kumimoji="1" lang="en-US" altLang="ko-KR" dirty="0">
                <a:latin typeface="Consolas" panose="020B0609020204030204" pitchFamily="49" charset="0"/>
              </a:rPr>
              <a:t>x, int size)</a:t>
            </a:r>
          </a:p>
          <a:p>
            <a:pPr lvl="1"/>
            <a:r>
              <a:rPr kumimoji="1" lang="en-US" altLang="ko-KR" dirty="0">
                <a:latin typeface="Consolas" panose="020B0609020204030204" pitchFamily="49" charset="0"/>
              </a:rPr>
              <a:t>Size</a:t>
            </a:r>
            <a:r>
              <a:rPr kumimoji="1" lang="ko-KR" altLang="en-US" dirty="0">
                <a:latin typeface="Consolas" panose="020B0609020204030204" pitchFamily="49" charset="0"/>
              </a:rPr>
              <a:t>개 만큼의 무작위 실수배열 생성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4BABB5-D050-3B4C-9CDF-2498CCC7C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80"/>
          <a:stretch/>
        </p:blipFill>
        <p:spPr>
          <a:xfrm>
            <a:off x="7324360" y="4001210"/>
            <a:ext cx="478191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3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부동소수점 덧셈연산 병렬처리 성능비교</a:t>
            </a:r>
            <a:r>
              <a:rPr kumimoji="1" lang="en-US" altLang="ko-KR" dirty="0"/>
              <a:t>(Cont.)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784C3-C3B7-8DC4-54F2-6C9504EFC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5"/>
          <a:stretch/>
        </p:blipFill>
        <p:spPr>
          <a:xfrm>
            <a:off x="581025" y="1751245"/>
            <a:ext cx="4781915" cy="38843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34E392-1C8C-BD20-62F8-7EF67FD9692C}"/>
              </a:ext>
            </a:extLst>
          </p:cNvPr>
          <p:cNvSpPr/>
          <p:nvPr/>
        </p:nvSpPr>
        <p:spPr>
          <a:xfrm>
            <a:off x="747895" y="2486026"/>
            <a:ext cx="2309630" cy="4762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05142A-0787-3B4A-1E09-C88C1EF061E7}"/>
              </a:ext>
            </a:extLst>
          </p:cNvPr>
          <p:cNvSpPr/>
          <p:nvPr/>
        </p:nvSpPr>
        <p:spPr>
          <a:xfrm>
            <a:off x="747895" y="3033309"/>
            <a:ext cx="1900055" cy="73042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B39F05-366E-70A8-7DAC-70A5AEE34839}"/>
              </a:ext>
            </a:extLst>
          </p:cNvPr>
          <p:cNvSpPr/>
          <p:nvPr/>
        </p:nvSpPr>
        <p:spPr>
          <a:xfrm>
            <a:off x="747894" y="3824692"/>
            <a:ext cx="3481206" cy="33773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4FA22-0022-30DE-CE17-E684F9B4310B}"/>
              </a:ext>
            </a:extLst>
          </p:cNvPr>
          <p:cNvSpPr/>
          <p:nvPr/>
        </p:nvSpPr>
        <p:spPr>
          <a:xfrm>
            <a:off x="747894" y="4223388"/>
            <a:ext cx="3481206" cy="337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80474F-72AD-CD3A-31A2-BD54957ADFF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057525" y="2724151"/>
            <a:ext cx="2303308" cy="561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DD7364-FA3D-3B16-7A3D-051DC1727F8C}"/>
              </a:ext>
            </a:extLst>
          </p:cNvPr>
          <p:cNvSpPr txBox="1"/>
          <p:nvPr/>
        </p:nvSpPr>
        <p:spPr>
          <a:xfrm>
            <a:off x="5360833" y="2560487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Device </a:t>
            </a:r>
            <a:r>
              <a:rPr lang="ko-KR" altLang="en-US" sz="1600" b="1" dirty="0">
                <a:solidFill>
                  <a:schemeClr val="tx2"/>
                </a:solidFill>
              </a:rPr>
              <a:t>메모리 할당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290E7B-DCF2-4572-30EF-B510E038C47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47950" y="3379941"/>
            <a:ext cx="271288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60F8D3-8763-9865-053A-8272A1856359}"/>
              </a:ext>
            </a:extLst>
          </p:cNvPr>
          <p:cNvSpPr txBox="1"/>
          <p:nvPr/>
        </p:nvSpPr>
        <p:spPr>
          <a:xfrm>
            <a:off x="5360833" y="3087553"/>
            <a:ext cx="230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Host </a:t>
            </a:r>
            <a:r>
              <a:rPr lang="ko-KR" altLang="en-US" sz="1600" b="1" dirty="0">
                <a:solidFill>
                  <a:schemeClr val="tx2"/>
                </a:solidFill>
              </a:rPr>
              <a:t>메모리 할당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r>
              <a:rPr lang="ko-KR" altLang="en-US" sz="1600" b="1" dirty="0">
                <a:solidFill>
                  <a:schemeClr val="tx2"/>
                </a:solidFill>
              </a:rPr>
              <a:t>실수배열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C4451-97D1-E300-0733-415BA9E24D77}"/>
              </a:ext>
            </a:extLst>
          </p:cNvPr>
          <p:cNvSpPr txBox="1"/>
          <p:nvPr/>
        </p:nvSpPr>
        <p:spPr>
          <a:xfrm>
            <a:off x="5360833" y="3830407"/>
            <a:ext cx="322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Host to Device </a:t>
            </a:r>
            <a:r>
              <a:rPr lang="en-US" altLang="ko-KR" sz="1600" b="1" dirty="0" err="1">
                <a:solidFill>
                  <a:schemeClr val="tx2"/>
                </a:solidFill>
              </a:rPr>
              <a:t>memcpy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B92984-2232-771E-063A-F066A3D78F7C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4229100" y="3993559"/>
            <a:ext cx="1131733" cy="612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605014-6BAB-AD3D-5308-79286A3C8F83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4229100" y="4392255"/>
            <a:ext cx="1131732" cy="168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4C3454-BCC0-7611-36F5-79EDD2FAB4D3}"/>
              </a:ext>
            </a:extLst>
          </p:cNvPr>
          <p:cNvSpPr txBox="1"/>
          <p:nvPr/>
        </p:nvSpPr>
        <p:spPr>
          <a:xfrm>
            <a:off x="5360832" y="4268734"/>
            <a:ext cx="3554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32</a:t>
            </a:r>
            <a:r>
              <a:rPr lang="ko-KR" altLang="en-US" sz="1600" b="1" dirty="0">
                <a:solidFill>
                  <a:srgbClr val="FF0000"/>
                </a:solidFill>
              </a:rPr>
              <a:t>개 쓰레드가 할당된 </a:t>
            </a:r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r>
              <a:rPr lang="ko-KR" altLang="en-US" sz="1600" b="1" dirty="0">
                <a:solidFill>
                  <a:srgbClr val="FF0000"/>
                </a:solidFill>
              </a:rPr>
              <a:t>개 블록에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덧셈연산을 할당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73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N(</a:t>
            </a:r>
            <a:r>
              <a:rPr kumimoji="1" lang="ko-KR" altLang="en-US" dirty="0"/>
              <a:t>블록 수</a:t>
            </a:r>
            <a:r>
              <a:rPr kumimoji="1" lang="en-US" altLang="ko-KR" dirty="0"/>
              <a:t>)= 8192 </a:t>
            </a:r>
          </a:p>
          <a:p>
            <a:pPr lvl="1"/>
            <a:r>
              <a:rPr kumimoji="1" lang="ko-KR" altLang="en-US" dirty="0"/>
              <a:t>쓰레드 수 </a:t>
            </a:r>
            <a:r>
              <a:rPr kumimoji="1" lang="en-US" altLang="ko-KR" dirty="0"/>
              <a:t>8192</a:t>
            </a:r>
            <a:r>
              <a:rPr kumimoji="1" lang="ko-KR" altLang="en-US" dirty="0"/>
              <a:t>* </a:t>
            </a:r>
            <a:r>
              <a:rPr kumimoji="1" lang="en-US" altLang="ko-KR" dirty="0"/>
              <a:t>32 = 262,144 </a:t>
            </a:r>
          </a:p>
          <a:p>
            <a:pPr lvl="1"/>
            <a:r>
              <a:rPr kumimoji="1" lang="ko-KR" altLang="en-US" dirty="0"/>
              <a:t>한몫에 처리 가능한 최대 쓰레드 수</a:t>
            </a:r>
            <a:r>
              <a:rPr kumimoji="1" lang="en-US" altLang="ko-KR" dirty="0"/>
              <a:t>= 1024</a:t>
            </a:r>
            <a:r>
              <a:rPr kumimoji="1" lang="ko-KR" altLang="en-US" dirty="0"/>
              <a:t>*</a:t>
            </a:r>
            <a:r>
              <a:rPr kumimoji="1" lang="en-US" altLang="ko-KR" dirty="0"/>
              <a:t>40 = 40,960</a:t>
            </a:r>
          </a:p>
          <a:p>
            <a:pPr lvl="1"/>
            <a:r>
              <a:rPr kumimoji="1" lang="en-US" altLang="ko-KR" dirty="0"/>
              <a:t>x6.4 Cycle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20A83E-9D4C-685A-09F7-1F0329B3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46" y="2309970"/>
            <a:ext cx="3815112" cy="39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6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측정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time 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addgpu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Host-Device </a:t>
            </a:r>
            <a:r>
              <a:rPr kumimoji="1" lang="ko-KR" altLang="en-US" dirty="0"/>
              <a:t>수행시간 측정</a:t>
            </a:r>
            <a:endParaRPr kumimoji="1" lang="en-US" altLang="ko-KR" dirty="0"/>
          </a:p>
          <a:p>
            <a:pPr lvl="1"/>
            <a:r>
              <a:rPr kumimoji="1" lang="en-US" altLang="ko-KR" sz="1800" dirty="0" err="1"/>
              <a:t>time.h</a:t>
            </a:r>
            <a:r>
              <a:rPr kumimoji="1" lang="ko-KR" altLang="en-US" sz="1800" dirty="0"/>
              <a:t>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전체 실행시간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Host </a:t>
            </a:r>
            <a:r>
              <a:rPr kumimoji="1" lang="ko-KR" altLang="en-US" sz="1800" dirty="0"/>
              <a:t>메모리 할당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Device </a:t>
            </a:r>
            <a:r>
              <a:rPr kumimoji="1" lang="ko-KR" altLang="en-US" sz="1800" dirty="0"/>
              <a:t>메모리 할당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Host to Device </a:t>
            </a:r>
            <a:r>
              <a:rPr kumimoji="1" lang="ko-KR" altLang="en-US" sz="1800" dirty="0"/>
              <a:t>메모리 복제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Device </a:t>
            </a:r>
            <a:r>
              <a:rPr kumimoji="1" lang="ko-KR" altLang="en-US" sz="1800" dirty="0"/>
              <a:t>실행시간 </a:t>
            </a:r>
            <a:r>
              <a:rPr kumimoji="1" lang="en-US" altLang="ko-KR" sz="1800" dirty="0"/>
              <a:t>+ Device to Host </a:t>
            </a:r>
            <a:r>
              <a:rPr kumimoji="1" lang="ko-KR" altLang="en-US" sz="1800" dirty="0"/>
              <a:t>메모리 복제</a:t>
            </a:r>
            <a:endParaRPr kumimoji="1" lang="en-US" altLang="ko-KR" sz="1800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2B809-0D4C-76BB-A08A-8A1F3848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586"/>
          <a:stretch/>
        </p:blipFill>
        <p:spPr>
          <a:xfrm>
            <a:off x="912722" y="2075506"/>
            <a:ext cx="2143424" cy="624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02A79-C35E-2C7F-80C6-2BA97AAE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36" y="915051"/>
            <a:ext cx="6393209" cy="55342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303AE8-6A7B-9609-0A6F-956474E0C5E1}"/>
              </a:ext>
            </a:extLst>
          </p:cNvPr>
          <p:cNvSpPr/>
          <p:nvPr/>
        </p:nvSpPr>
        <p:spPr>
          <a:xfrm>
            <a:off x="5725336" y="1842497"/>
            <a:ext cx="2193713" cy="667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EEDE3-CF9C-D3E8-9664-A234249A4301}"/>
              </a:ext>
            </a:extLst>
          </p:cNvPr>
          <p:cNvSpPr/>
          <p:nvPr/>
        </p:nvSpPr>
        <p:spPr>
          <a:xfrm>
            <a:off x="5725336" y="2573386"/>
            <a:ext cx="2193713" cy="93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74CBB-3AAC-C467-25E6-6337A9FC6269}"/>
              </a:ext>
            </a:extLst>
          </p:cNvPr>
          <p:cNvSpPr/>
          <p:nvPr/>
        </p:nvSpPr>
        <p:spPr>
          <a:xfrm>
            <a:off x="5725336" y="3545719"/>
            <a:ext cx="3418664" cy="543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BFB2A-D37C-D20C-0CD6-649A99149CCF}"/>
              </a:ext>
            </a:extLst>
          </p:cNvPr>
          <p:cNvSpPr/>
          <p:nvPr/>
        </p:nvSpPr>
        <p:spPr>
          <a:xfrm>
            <a:off x="5725336" y="4180572"/>
            <a:ext cx="3418664" cy="632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95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측정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time 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addgpu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Host-Device </a:t>
            </a:r>
            <a:r>
              <a:rPr kumimoji="1" lang="ko-KR" altLang="en-US" dirty="0"/>
              <a:t>수행시간 측정결과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Device</a:t>
            </a:r>
            <a:r>
              <a:rPr kumimoji="1" lang="ko-KR" altLang="en-US" dirty="0"/>
              <a:t>단 수행시간이 제대로 측정되지 않음 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76F8B2-90F8-2861-A38C-A3CC96E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5" y="3915050"/>
            <a:ext cx="3515216" cy="724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2B809-0D4C-76BB-A08A-8A1F38483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586"/>
          <a:stretch/>
        </p:blipFill>
        <p:spPr>
          <a:xfrm>
            <a:off x="508276" y="2108788"/>
            <a:ext cx="2143424" cy="6245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FBCD-437E-30C6-42DB-1650818BC1AE}"/>
              </a:ext>
            </a:extLst>
          </p:cNvPr>
          <p:cNvSpPr/>
          <p:nvPr/>
        </p:nvSpPr>
        <p:spPr>
          <a:xfrm>
            <a:off x="508276" y="2108788"/>
            <a:ext cx="1273078" cy="19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B596C6-29E8-9D35-EF80-B9178A70550A}"/>
              </a:ext>
            </a:extLst>
          </p:cNvPr>
          <p:cNvSpPr/>
          <p:nvPr/>
        </p:nvSpPr>
        <p:spPr>
          <a:xfrm>
            <a:off x="508275" y="4299964"/>
            <a:ext cx="2211593" cy="176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0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CUDA </a:t>
            </a:r>
            <a:r>
              <a:rPr kumimoji="1" lang="ko-KR" altLang="en-US" dirty="0"/>
              <a:t>내장 이벤트함수 사용</a:t>
            </a:r>
            <a:endParaRPr kumimoji="1" lang="en-US" altLang="ko-KR" dirty="0"/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cudaEventRecord</a:t>
            </a:r>
            <a:r>
              <a:rPr kumimoji="1" lang="en-US" altLang="ko-KR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cudaEventElapsedTime</a:t>
            </a:r>
            <a:r>
              <a:rPr kumimoji="1" lang="en-US" altLang="ko-KR" dirty="0">
                <a:latin typeface="Consolas" panose="020B0609020204030204" pitchFamily="49" charset="0"/>
              </a:rPr>
              <a:t>()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측정결과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35F3D-55EB-57E9-33FB-901B050A6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4"/>
          <a:stretch/>
        </p:blipFill>
        <p:spPr>
          <a:xfrm>
            <a:off x="7231751" y="992134"/>
            <a:ext cx="4391934" cy="5303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0D6EBA-DD03-D238-BA07-001E49037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9" t="-6773" r="549" b="6773"/>
          <a:stretch/>
        </p:blipFill>
        <p:spPr>
          <a:xfrm>
            <a:off x="568315" y="3946405"/>
            <a:ext cx="4108188" cy="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각 측정방식에 따른 결과비교</a:t>
            </a:r>
            <a:endParaRPr kumimoji="1" lang="en-US" altLang="ko-KR" dirty="0"/>
          </a:p>
          <a:p>
            <a:r>
              <a:rPr kumimoji="1" lang="en-US" altLang="ko-KR" dirty="0"/>
              <a:t>Clock(), </a:t>
            </a:r>
            <a:r>
              <a:rPr kumimoji="1" lang="en-US" altLang="ko-KR" dirty="0" err="1"/>
              <a:t>cudaEventElapsedTime</a:t>
            </a:r>
            <a:r>
              <a:rPr kumimoji="1" lang="en-US" altLang="ko-KR" dirty="0"/>
              <a:t>() malloc </a:t>
            </a:r>
            <a:r>
              <a:rPr kumimoji="1" lang="ko-KR" altLang="en-US" dirty="0"/>
              <a:t>측정결과가 크게 </a:t>
            </a:r>
            <a:r>
              <a:rPr kumimoji="1" lang="ko-KR" altLang="en-US" dirty="0" err="1"/>
              <a:t>차이남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0D6EBA-DD03-D238-BA07-001E4903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9" t="-6773" r="549" b="6773"/>
          <a:stretch/>
        </p:blipFill>
        <p:spPr>
          <a:xfrm>
            <a:off x="7910536" y="3768736"/>
            <a:ext cx="3515216" cy="624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26E0E9-DB10-2156-7962-ABC105F0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091" y="3808771"/>
            <a:ext cx="3515216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FD64B-C151-097C-5F4D-BA0FF24AA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3586"/>
          <a:stretch/>
        </p:blipFill>
        <p:spPr>
          <a:xfrm>
            <a:off x="858704" y="3808771"/>
            <a:ext cx="2143424" cy="624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CDAA2-F115-F1CA-1B62-D247E3E50845}"/>
              </a:ext>
            </a:extLst>
          </p:cNvPr>
          <p:cNvSpPr txBox="1"/>
          <p:nvPr/>
        </p:nvSpPr>
        <p:spPr>
          <a:xfrm>
            <a:off x="729752" y="3330837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tx2"/>
                </a:solidFill>
              </a:rPr>
              <a:t>Linux time command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E4FF0-5A19-AF78-06B3-13BFC1846A6E}"/>
              </a:ext>
            </a:extLst>
          </p:cNvPr>
          <p:cNvSpPr txBox="1"/>
          <p:nvPr/>
        </p:nvSpPr>
        <p:spPr>
          <a:xfrm>
            <a:off x="4510433" y="3335000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C </a:t>
            </a:r>
            <a:r>
              <a:rPr lang="en-US" altLang="ko-KR" sz="1600" b="1" dirty="0" err="1">
                <a:solidFill>
                  <a:schemeClr val="tx2"/>
                </a:solidFill>
              </a:rPr>
              <a:t>time.h</a:t>
            </a:r>
            <a:r>
              <a:rPr lang="en-US" altLang="ko-KR" sz="1600" b="1" dirty="0">
                <a:solidFill>
                  <a:schemeClr val="tx2"/>
                </a:solidFill>
              </a:rPr>
              <a:t> clock()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D4E7F-2060-6D17-7694-004E8958F388}"/>
              </a:ext>
            </a:extLst>
          </p:cNvPr>
          <p:cNvSpPr txBox="1"/>
          <p:nvPr/>
        </p:nvSpPr>
        <p:spPr>
          <a:xfrm>
            <a:off x="8523937" y="3369221"/>
            <a:ext cx="278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2"/>
                </a:solidFill>
              </a:rPr>
              <a:t>cudaEventElapsedTime</a:t>
            </a:r>
            <a:r>
              <a:rPr lang="en-US" altLang="ko-KR" sz="1600" b="1" dirty="0">
                <a:solidFill>
                  <a:schemeClr val="tx2"/>
                </a:solidFill>
              </a:rPr>
              <a:t>()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12536-B82F-C021-AF93-E1BC5F7FC437}"/>
              </a:ext>
            </a:extLst>
          </p:cNvPr>
          <p:cNvSpPr/>
          <p:nvPr/>
        </p:nvSpPr>
        <p:spPr>
          <a:xfrm>
            <a:off x="3644166" y="3789278"/>
            <a:ext cx="2807313" cy="146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742F4E-31EA-CA5C-5D43-58B3C0F70915}"/>
              </a:ext>
            </a:extLst>
          </p:cNvPr>
          <p:cNvSpPr/>
          <p:nvPr/>
        </p:nvSpPr>
        <p:spPr>
          <a:xfrm>
            <a:off x="7910536" y="3808965"/>
            <a:ext cx="2807313" cy="17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Block </a:t>
            </a:r>
            <a:r>
              <a:rPr kumimoji="1" lang="ko-KR" altLang="en-US" dirty="0"/>
              <a:t>개수에 따른 처리시간 비교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Thread: 16</a:t>
            </a:r>
          </a:p>
          <a:p>
            <a:pPr lvl="1"/>
            <a:r>
              <a:rPr kumimoji="1" lang="ko-KR" altLang="en-US" dirty="0" err="1"/>
              <a:t>연산량</a:t>
            </a:r>
            <a:r>
              <a:rPr kumimoji="1" lang="ko-KR" altLang="en-US" dirty="0"/>
              <a:t> </a:t>
            </a:r>
            <a:r>
              <a:rPr kumimoji="1" lang="en-US" altLang="ko-KR" dirty="0"/>
              <a:t>: 100,000</a:t>
            </a:r>
          </a:p>
          <a:p>
            <a:pPr lvl="1"/>
            <a:r>
              <a:rPr kumimoji="1" lang="en-US" altLang="ko-KR" dirty="0"/>
              <a:t>Block: 32, 64, 128, 256, 512, 1024, 2048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9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Block </a:t>
            </a:r>
            <a:r>
              <a:rPr kumimoji="1" lang="ko-KR" altLang="en-US" dirty="0"/>
              <a:t>개수에 따른 처리시간 비교 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Cache drop </a:t>
            </a:r>
            <a:r>
              <a:rPr kumimoji="1" lang="ko-KR" altLang="en-US" dirty="0"/>
              <a:t>없이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회 수행 평균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Block </a:t>
            </a:r>
            <a:r>
              <a:rPr kumimoji="1" lang="ko-KR" altLang="en-US" dirty="0"/>
              <a:t>개수가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개일 때 가장 좋은 성능을 보임 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84ACF-F552-0B12-484A-A0FC9A7D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2" y="3428999"/>
            <a:ext cx="4938188" cy="3011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8154CC-534A-0A70-E648-98254854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72" y="3636475"/>
            <a:ext cx="4572396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CPU: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데이터가 지속적으로 변하는 복잡한 연산 처리에 특화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단순연산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+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대량 병렬처리에 특화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850DEB-ACD0-EE29-8CAF-AF22AD48E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40"/>
          <a:stretch/>
        </p:blipFill>
        <p:spPr>
          <a:xfrm>
            <a:off x="4841890" y="3513689"/>
            <a:ext cx="7350110" cy="2644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59233-312F-879C-1210-6861808E20BE}"/>
              </a:ext>
            </a:extLst>
          </p:cNvPr>
          <p:cNvSpPr txBox="1"/>
          <p:nvPr/>
        </p:nvSpPr>
        <p:spPr>
          <a:xfrm>
            <a:off x="5018714" y="6073140"/>
            <a:ext cx="6128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NVIDIA </a:t>
            </a:r>
            <a:r>
              <a:rPr lang="ko-KR" altLang="en-US" sz="1000" dirty="0">
                <a:solidFill>
                  <a:schemeClr val="accent5"/>
                </a:solidFill>
              </a:rPr>
              <a:t>CUDA_C_Programming_Guide.pdf</a:t>
            </a:r>
            <a:r>
              <a:rPr lang="en-US" altLang="ko-KR" sz="1000" dirty="0">
                <a:solidFill>
                  <a:schemeClr val="accent5"/>
                </a:solidFill>
              </a:rPr>
              <a:t>, https://developer.nvidia.com/cuda-zone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5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Add&lt;&lt;&lt;32, 2&gt;&gt;&gt; </a:t>
            </a:r>
            <a:r>
              <a:rPr kumimoji="1" lang="ko-KR" altLang="en-US" dirty="0"/>
              <a:t>수행결과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연산횟수</a:t>
            </a:r>
            <a:r>
              <a:rPr kumimoji="1" lang="en-US" altLang="ko-KR" dirty="0"/>
              <a:t>: 64 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32 index </a:t>
            </a:r>
            <a:r>
              <a:rPr kumimoji="1" lang="ko-KR" altLang="en-US" dirty="0"/>
              <a:t>이후부터 계산결과가 반영되지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Device </a:t>
            </a:r>
            <a:r>
              <a:rPr kumimoji="1" lang="ko-KR" altLang="en-US" dirty="0"/>
              <a:t>함수 내부 동작 </a:t>
            </a:r>
            <a:r>
              <a:rPr kumimoji="1" lang="en-US" altLang="ko-KR" dirty="0" err="1"/>
              <a:t>printf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A795CC-EE8D-BD32-B32F-5F91DB4A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0" y="927088"/>
            <a:ext cx="3155610" cy="4882885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316B8C18-AE68-8428-A9C5-B4DA7FD39A14}"/>
              </a:ext>
            </a:extLst>
          </p:cNvPr>
          <p:cNvSpPr/>
          <p:nvPr/>
        </p:nvSpPr>
        <p:spPr>
          <a:xfrm>
            <a:off x="7452360" y="933710"/>
            <a:ext cx="502920" cy="2624830"/>
          </a:xfrm>
          <a:prstGeom prst="leftBrace">
            <a:avLst>
              <a:gd name="adj1" fmla="val 8333"/>
              <a:gd name="adj2" fmla="val 4971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96BC65-0DC7-CDAA-8E61-5A13D637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139" y="5753100"/>
            <a:ext cx="2813979" cy="655746"/>
          </a:xfrm>
          <a:prstGeom prst="rect">
            <a:avLst/>
          </a:prstGeom>
        </p:spPr>
      </p:pic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1694DFD-E4D0-C960-8D5D-0C7C0C2FF3EE}"/>
              </a:ext>
            </a:extLst>
          </p:cNvPr>
          <p:cNvSpPr/>
          <p:nvPr/>
        </p:nvSpPr>
        <p:spPr>
          <a:xfrm>
            <a:off x="7463790" y="3565162"/>
            <a:ext cx="502920" cy="2843684"/>
          </a:xfrm>
          <a:prstGeom prst="leftBrace">
            <a:avLst>
              <a:gd name="adj1" fmla="val 8333"/>
              <a:gd name="adj2" fmla="val 4971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30F07-834B-A1FB-C565-0EE9641F60C9}"/>
              </a:ext>
            </a:extLst>
          </p:cNvPr>
          <p:cNvSpPr txBox="1"/>
          <p:nvPr/>
        </p:nvSpPr>
        <p:spPr>
          <a:xfrm>
            <a:off x="5387338" y="2092237"/>
            <a:ext cx="381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0 ~ 32 Block * 2 thread</a:t>
            </a:r>
            <a:endParaRPr lang="ko-KR" altLang="en-US" sz="1400" b="1" i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286910-83AC-24CC-77EF-EA5CC3DB29B7}"/>
              </a:ext>
            </a:extLst>
          </p:cNvPr>
          <p:cNvSpPr/>
          <p:nvPr/>
        </p:nvSpPr>
        <p:spPr>
          <a:xfrm>
            <a:off x="10020301" y="3611880"/>
            <a:ext cx="1113447" cy="2796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03A248-044E-64CE-B009-52CA4F46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50" y="3808557"/>
            <a:ext cx="5696745" cy="10097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D93978-7BCA-960A-946C-1C4E70A75C6D}"/>
              </a:ext>
            </a:extLst>
          </p:cNvPr>
          <p:cNvSpPr/>
          <p:nvPr/>
        </p:nvSpPr>
        <p:spPr>
          <a:xfrm>
            <a:off x="841548" y="4298213"/>
            <a:ext cx="5696745" cy="250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동일한 덧셈연산이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회씩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번 수행됨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</a:t>
            </a:r>
            <a:r>
              <a:rPr kumimoji="1" lang="ko-KR" altLang="en-US" dirty="0"/>
              <a:t>에 동일한 계산 결과값이 </a:t>
            </a:r>
            <a:r>
              <a:rPr kumimoji="1" lang="en-US" altLang="ko-KR" dirty="0"/>
              <a:t>overwrite</a:t>
            </a:r>
          </a:p>
          <a:p>
            <a:pPr lvl="1"/>
            <a:r>
              <a:rPr kumimoji="1" lang="en-US" altLang="ko-KR" dirty="0"/>
              <a:t>[31] </a:t>
            </a:r>
            <a:r>
              <a:rPr kumimoji="1" lang="ko-KR" altLang="en-US" dirty="0"/>
              <a:t>이후 덧셈 연산이 수행되지 않고 종료됨 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7919CE-83FA-73DD-8604-0A5333A7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14" y="986898"/>
            <a:ext cx="2363709" cy="5290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B900B7-D5A4-B82F-6FC2-5778347B0E50}"/>
              </a:ext>
            </a:extLst>
          </p:cNvPr>
          <p:cNvSpPr/>
          <p:nvPr/>
        </p:nvSpPr>
        <p:spPr>
          <a:xfrm>
            <a:off x="8472248" y="1078338"/>
            <a:ext cx="2256712" cy="224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666AD-6E1B-4C0B-5D28-10D3D658B502}"/>
              </a:ext>
            </a:extLst>
          </p:cNvPr>
          <p:cNvSpPr/>
          <p:nvPr/>
        </p:nvSpPr>
        <p:spPr>
          <a:xfrm>
            <a:off x="8472248" y="1634598"/>
            <a:ext cx="2256712" cy="224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BEC5F49-4A63-B4BE-C34C-C029558ECA4A}"/>
              </a:ext>
            </a:extLst>
          </p:cNvPr>
          <p:cNvGraphicFramePr>
            <a:graphicFrameLocks noGrp="1"/>
          </p:cNvGraphicFramePr>
          <p:nvPr/>
        </p:nvGraphicFramePr>
        <p:xfrm>
          <a:off x="445707" y="5061338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BBD610DF-F807-4A3F-6E20-946F5587F859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29" name="표 23">
            <a:extLst>
              <a:ext uri="{FF2B5EF4-FFF2-40B4-BE49-F238E27FC236}">
                <a16:creationId xmlns:a16="http://schemas.microsoft.com/office/drawing/2014/main" id="{F9978D3C-390D-75C2-A0EE-74112CD63C0C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7AF70B-60EA-00BD-A736-B3AF6EF14BE7}"/>
              </a:ext>
            </a:extLst>
          </p:cNvPr>
          <p:cNvCxnSpPr>
            <a:cxnSpLocks/>
          </p:cNvCxnSpPr>
          <p:nvPr/>
        </p:nvCxnSpPr>
        <p:spPr>
          <a:xfrm>
            <a:off x="4249337" y="3707014"/>
            <a:ext cx="0" cy="136215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F9FB397-437B-FCA3-1293-96CC47F05D9A}"/>
              </a:ext>
            </a:extLst>
          </p:cNvPr>
          <p:cNvGraphicFramePr>
            <a:graphicFrameLocks noGrp="1"/>
          </p:cNvGraphicFramePr>
          <p:nvPr/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3B7282D-2603-03EB-EF28-C67F4A3744E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E2F81-31ED-ACDC-F0AF-2C4AB7F9A964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E1600-A7A1-B5E0-19A7-728BF594A1C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&lt;&lt;&lt;32,2&gt;&gt;&gt;add(A,B,C)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2D470-1521-DD5C-B63E-4F8C4997EA3C}"/>
              </a:ext>
            </a:extLst>
          </p:cNvPr>
          <p:cNvSpPr txBox="1"/>
          <p:nvPr/>
        </p:nvSpPr>
        <p:spPr>
          <a:xfrm>
            <a:off x="3932583" y="335896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[31]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6C265876-03B8-D163-5C9A-2FB067C0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0671"/>
              </p:ext>
            </p:extLst>
          </p:nvPr>
        </p:nvGraphicFramePr>
        <p:xfrm>
          <a:off x="369504" y="5867925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89DCC9-0E89-F2D4-B27E-0C2B4C1819C6}"/>
              </a:ext>
            </a:extLst>
          </p:cNvPr>
          <p:cNvSpPr txBox="1"/>
          <p:nvPr/>
        </p:nvSpPr>
        <p:spPr>
          <a:xfrm>
            <a:off x="286263" y="553502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5ADFB49-3A92-D018-E16B-DF1C8C0E1F56}"/>
              </a:ext>
            </a:extLst>
          </p:cNvPr>
          <p:cNvSpPr/>
          <p:nvPr/>
        </p:nvSpPr>
        <p:spPr>
          <a:xfrm>
            <a:off x="2071099" y="537367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1C419309-887E-F90D-956B-9A074F7BF371}"/>
              </a:ext>
            </a:extLst>
          </p:cNvPr>
          <p:cNvSpPr/>
          <p:nvPr/>
        </p:nvSpPr>
        <p:spPr>
          <a:xfrm rot="18993886">
            <a:off x="5929549" y="5077998"/>
            <a:ext cx="254637" cy="260453"/>
          </a:xfrm>
          <a:prstGeom prst="plus">
            <a:avLst>
              <a:gd name="adj" fmla="val 416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93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동일한 덧셈연산이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회씩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번 수행됨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</a:t>
            </a:r>
            <a:r>
              <a:rPr kumimoji="1" lang="ko-KR" altLang="en-US" dirty="0"/>
              <a:t>에 동일한 계산 결과값이 </a:t>
            </a:r>
            <a:r>
              <a:rPr kumimoji="1" lang="en-US" altLang="ko-KR" dirty="0"/>
              <a:t>overwrite</a:t>
            </a:r>
          </a:p>
          <a:p>
            <a:pPr lvl="1"/>
            <a:r>
              <a:rPr kumimoji="1" lang="en-US" altLang="ko-KR" dirty="0"/>
              <a:t>[31] </a:t>
            </a:r>
            <a:r>
              <a:rPr kumimoji="1" lang="ko-KR" altLang="en-US" dirty="0"/>
              <a:t>이후 덧셈 연산이 수행되지 않고 종료됨 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BBD610DF-F807-4A3F-6E20-946F5587F859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29" name="표 23">
            <a:extLst>
              <a:ext uri="{FF2B5EF4-FFF2-40B4-BE49-F238E27FC236}">
                <a16:creationId xmlns:a16="http://schemas.microsoft.com/office/drawing/2014/main" id="{F9978D3C-390D-75C2-A0EE-74112CD63C0C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F9FB397-437B-FCA3-1293-96CC47F0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9035"/>
              </p:ext>
            </p:extLst>
          </p:nvPr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3B7282D-2603-03EB-EF28-C67F4A3744E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E2F81-31ED-ACDC-F0AF-2C4AB7F9A964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E1600-A7A1-B5E0-19A7-728BF594A1C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&lt;&lt;&lt;64,1&gt;&gt;&gt;add(A,B,C)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6C265876-03B8-D163-5C9A-2FB067C0AFA7}"/>
              </a:ext>
            </a:extLst>
          </p:cNvPr>
          <p:cNvGraphicFramePr>
            <a:graphicFrameLocks noGrp="1"/>
          </p:cNvGraphicFramePr>
          <p:nvPr/>
        </p:nvGraphicFramePr>
        <p:xfrm>
          <a:off x="369504" y="5867925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89DCC9-0E89-F2D4-B27E-0C2B4C1819C6}"/>
              </a:ext>
            </a:extLst>
          </p:cNvPr>
          <p:cNvSpPr txBox="1"/>
          <p:nvPr/>
        </p:nvSpPr>
        <p:spPr>
          <a:xfrm>
            <a:off x="286263" y="553502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5ADFB49-3A92-D018-E16B-DF1C8C0E1F56}"/>
              </a:ext>
            </a:extLst>
          </p:cNvPr>
          <p:cNvSpPr/>
          <p:nvPr/>
        </p:nvSpPr>
        <p:spPr>
          <a:xfrm>
            <a:off x="2071099" y="537367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23">
            <a:extLst>
              <a:ext uri="{FF2B5EF4-FFF2-40B4-BE49-F238E27FC236}">
                <a16:creationId xmlns:a16="http://schemas.microsoft.com/office/drawing/2014/main" id="{09EE2533-A5DF-3B91-BCAB-38548129D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01447"/>
              </p:ext>
            </p:extLst>
          </p:nvPr>
        </p:nvGraphicFramePr>
        <p:xfrm>
          <a:off x="369503" y="4969484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DE74D75-0AB5-2D33-3A67-38621278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83" y="1421443"/>
            <a:ext cx="3036318" cy="48307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60B7F-BCCD-C0E8-B541-9B6FA20C9299}"/>
              </a:ext>
            </a:extLst>
          </p:cNvPr>
          <p:cNvSpPr/>
          <p:nvPr/>
        </p:nvSpPr>
        <p:spPr>
          <a:xfrm>
            <a:off x="8034819" y="3147060"/>
            <a:ext cx="2960841" cy="3105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4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/>
              <a:t>현재 코드에서는 생성한 </a:t>
            </a:r>
            <a:r>
              <a:rPr kumimoji="1" lang="en-US" altLang="ko-KR" sz="2000" dirty="0"/>
              <a:t>Block index</a:t>
            </a:r>
            <a:r>
              <a:rPr kumimoji="1" lang="ko-KR" altLang="en-US" sz="2000" dirty="0"/>
              <a:t>로 배열을 참조하여 연산 병렬처리</a:t>
            </a:r>
            <a:endParaRPr kumimoji="1" lang="en-US" altLang="ko-KR" sz="2000" dirty="0"/>
          </a:p>
          <a:p>
            <a:r>
              <a:rPr kumimoji="1" lang="en-US" altLang="ko-KR" sz="2000" dirty="0"/>
              <a:t>Thread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index</a:t>
            </a:r>
            <a:r>
              <a:rPr kumimoji="1" lang="ko-KR" altLang="en-US" sz="2000" dirty="0"/>
              <a:t>를 참조하여 하나의 </a:t>
            </a:r>
            <a:r>
              <a:rPr kumimoji="1" lang="en-US" altLang="ko-KR" sz="2000" dirty="0"/>
              <a:t>Block</a:t>
            </a:r>
            <a:r>
              <a:rPr kumimoji="1" lang="ko-KR" altLang="en-US" sz="2000" dirty="0"/>
              <a:t>에서 여러 배열을 참조하도록 변경 </a:t>
            </a:r>
            <a:endParaRPr kumimoji="1" lang="en-US" altLang="ko-KR" sz="1600" dirty="0"/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threadIdx.x</a:t>
            </a:r>
            <a:r>
              <a:rPr kumimoji="1" lang="en-US" altLang="ko-KR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 블록 내 쓰레드 인덱스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전화번호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blockIdx.x</a:t>
            </a:r>
            <a:r>
              <a:rPr kumimoji="1" lang="ko-KR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블록 인덱스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지역번호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blockDim.x</a:t>
            </a:r>
            <a:r>
              <a:rPr kumimoji="1" lang="ko-KR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블록의 쓰레드 개수</a:t>
            </a:r>
            <a:endParaRPr kumimoji="1" lang="en-US" altLang="ko-KR" sz="1600" dirty="0"/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=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blockIdx.x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*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blockDim.x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+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threadIdx.x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AAA0B-725C-FD61-B010-D8B981D3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8" b="62754"/>
          <a:stretch/>
        </p:blipFill>
        <p:spPr>
          <a:xfrm>
            <a:off x="806925" y="3781425"/>
            <a:ext cx="5277587" cy="376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B9FAF7-CBFC-368A-6275-991AFBFB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5" y="5083069"/>
            <a:ext cx="5277587" cy="847843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585429B-455B-9D34-DE61-52FEF03B188F}"/>
              </a:ext>
            </a:extLst>
          </p:cNvPr>
          <p:cNvSpPr/>
          <p:nvPr/>
        </p:nvSpPr>
        <p:spPr>
          <a:xfrm>
            <a:off x="3152406" y="4367886"/>
            <a:ext cx="304800" cy="504825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EDD24-B7D5-DAA6-4A07-5A8EB2A7D134}"/>
              </a:ext>
            </a:extLst>
          </p:cNvPr>
          <p:cNvSpPr txBox="1"/>
          <p:nvPr/>
        </p:nvSpPr>
        <p:spPr>
          <a:xfrm>
            <a:off x="6339045" y="2597490"/>
            <a:ext cx="59969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&lt;&lt;&lt;8, 4&gt;&gt;&gt;</a:t>
            </a:r>
          </a:p>
          <a:p>
            <a:r>
              <a:rPr lang="en-US" altLang="ko-KR" sz="1600" dirty="0"/>
              <a:t>0 = 0*4+0 -&gt;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1 = 0*4+1 -&gt;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2 = 0*4+2 -&gt;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3 = 0*4+3 -&gt;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3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4 = 0*4+4 -&gt; 1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5 = 1*4+0 -&gt; 1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endParaRPr lang="en-US" altLang="ko-KR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D9D65A00-2E6E-47D6-487B-3C0D99D65628}"/>
              </a:ext>
            </a:extLst>
          </p:cNvPr>
          <p:cNvSpPr/>
          <p:nvPr/>
        </p:nvSpPr>
        <p:spPr>
          <a:xfrm>
            <a:off x="8811336" y="4553661"/>
            <a:ext cx="439684" cy="739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762A6-A314-D82F-E56F-79592432ACA7}"/>
              </a:ext>
            </a:extLst>
          </p:cNvPr>
          <p:cNvSpPr txBox="1"/>
          <p:nvPr/>
        </p:nvSpPr>
        <p:spPr>
          <a:xfrm>
            <a:off x="7654630" y="5487770"/>
            <a:ext cx="319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동시 실행되는 쓰레드가  각각 다른 인덱스를 참조</a:t>
            </a:r>
          </a:p>
        </p:txBody>
      </p:sp>
    </p:spTree>
    <p:extLst>
      <p:ext uri="{BB962C8B-B14F-4D97-AF65-F5344CB8AC3E}">
        <p14:creationId xmlns:p14="http://schemas.microsoft.com/office/powerpoint/2010/main" val="30438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add&lt;&lt;&lt;2,32&gt;&gt;&gt; </a:t>
            </a:r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2(Block)*32(Thread) </a:t>
            </a:r>
            <a:r>
              <a:rPr kumimoji="1" lang="ko-KR" altLang="en-US" dirty="0"/>
              <a:t>쓰레드가 다른 값으로 병렬연산 수행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40C310-7F03-9C7E-8AC5-AED0B2BB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04" y="866127"/>
            <a:ext cx="3086654" cy="55572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45CFA-AC0C-7C9F-3CB8-2131889B8C74}"/>
              </a:ext>
            </a:extLst>
          </p:cNvPr>
          <p:cNvSpPr/>
          <p:nvPr/>
        </p:nvSpPr>
        <p:spPr>
          <a:xfrm>
            <a:off x="8471604" y="3377061"/>
            <a:ext cx="3086654" cy="304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23">
            <a:extLst>
              <a:ext uri="{FF2B5EF4-FFF2-40B4-BE49-F238E27FC236}">
                <a16:creationId xmlns:a16="http://schemas.microsoft.com/office/drawing/2014/main" id="{E49909B0-F6B7-BCFD-D6BE-F2434539088F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9AB8306A-6F44-5307-CE75-1AE655C5DC76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E3ACA1A-21C7-4D5E-F82E-D41707064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31092"/>
              </p:ext>
            </p:extLst>
          </p:nvPr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28BFCAF-0B46-C3B6-23F8-B250ADC0427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00B48-1A33-BF36-CADB-3550279A1F53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C05F9-04E1-9BED-4754-138DFF8BC4D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&lt;&lt;&lt;2,32&gt;&gt;&gt;add(A,B,C)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49" name="표 23">
            <a:extLst>
              <a:ext uri="{FF2B5EF4-FFF2-40B4-BE49-F238E27FC236}">
                <a16:creationId xmlns:a16="http://schemas.microsoft.com/office/drawing/2014/main" id="{0A718710-0490-744A-208A-FA496EAA0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4966"/>
              </p:ext>
            </p:extLst>
          </p:nvPr>
        </p:nvGraphicFramePr>
        <p:xfrm>
          <a:off x="355782" y="6083511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B8A8A05-F292-BC84-AA94-EA07F1B43363}"/>
              </a:ext>
            </a:extLst>
          </p:cNvPr>
          <p:cNvSpPr txBox="1"/>
          <p:nvPr/>
        </p:nvSpPr>
        <p:spPr>
          <a:xfrm>
            <a:off x="272541" y="575061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81367B3-993D-A961-F3D9-CFC7D313A6BF}"/>
              </a:ext>
            </a:extLst>
          </p:cNvPr>
          <p:cNvSpPr/>
          <p:nvPr/>
        </p:nvSpPr>
        <p:spPr>
          <a:xfrm>
            <a:off x="2043655" y="5458077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23">
            <a:extLst>
              <a:ext uri="{FF2B5EF4-FFF2-40B4-BE49-F238E27FC236}">
                <a16:creationId xmlns:a16="http://schemas.microsoft.com/office/drawing/2014/main" id="{F88B142E-EE69-62C9-7C00-B8C7E9E00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60092"/>
              </p:ext>
            </p:extLst>
          </p:nvPr>
        </p:nvGraphicFramePr>
        <p:xfrm>
          <a:off x="369503" y="4969484"/>
          <a:ext cx="366020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54" name="표 23">
            <a:extLst>
              <a:ext uri="{FF2B5EF4-FFF2-40B4-BE49-F238E27FC236}">
                <a16:creationId xmlns:a16="http://schemas.microsoft.com/office/drawing/2014/main" id="{84A9717A-FDC5-F0D3-E75D-18E9A9E62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27328"/>
              </p:ext>
            </p:extLst>
          </p:nvPr>
        </p:nvGraphicFramePr>
        <p:xfrm>
          <a:off x="4254469" y="4974208"/>
          <a:ext cx="366020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6535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9607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82EAFFD1-10D3-A3FD-0C2E-8EFF840E93B4}"/>
              </a:ext>
            </a:extLst>
          </p:cNvPr>
          <p:cNvSpPr/>
          <p:nvPr/>
        </p:nvSpPr>
        <p:spPr>
          <a:xfrm>
            <a:off x="5921071" y="543476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5233F-2BB6-173F-191C-CE377BF68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31" y="2041943"/>
            <a:ext cx="6109246" cy="12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add&lt;&lt;&lt;32,2&gt;&gt;&gt; </a:t>
            </a:r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32(Block)*2(Thread) </a:t>
            </a:r>
            <a:r>
              <a:rPr kumimoji="1" lang="ko-KR" altLang="en-US" dirty="0"/>
              <a:t>쓰레드가 다른 값으로 병렬연산 수행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40C310-7F03-9C7E-8AC5-AED0B2BB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04" y="866127"/>
            <a:ext cx="3086654" cy="55572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45CFA-AC0C-7C9F-3CB8-2131889B8C74}"/>
              </a:ext>
            </a:extLst>
          </p:cNvPr>
          <p:cNvSpPr/>
          <p:nvPr/>
        </p:nvSpPr>
        <p:spPr>
          <a:xfrm>
            <a:off x="8471604" y="3377061"/>
            <a:ext cx="3086654" cy="304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23">
            <a:extLst>
              <a:ext uri="{FF2B5EF4-FFF2-40B4-BE49-F238E27FC236}">
                <a16:creationId xmlns:a16="http://schemas.microsoft.com/office/drawing/2014/main" id="{E49909B0-F6B7-BCFD-D6BE-F2434539088F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9AB8306A-6F44-5307-CE75-1AE655C5DC76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28BFCAF-0B46-C3B6-23F8-B250ADC0427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00B48-1A33-BF36-CADB-3550279A1F53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C05F9-04E1-9BED-4754-138DFF8BC4D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&lt;&lt;&lt;32,2&gt;&gt;&gt;add(A,B,C)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49" name="표 23">
            <a:extLst>
              <a:ext uri="{FF2B5EF4-FFF2-40B4-BE49-F238E27FC236}">
                <a16:creationId xmlns:a16="http://schemas.microsoft.com/office/drawing/2014/main" id="{0A718710-0490-744A-208A-FA496EAA0C6F}"/>
              </a:ext>
            </a:extLst>
          </p:cNvPr>
          <p:cNvGraphicFramePr>
            <a:graphicFrameLocks noGrp="1"/>
          </p:cNvGraphicFramePr>
          <p:nvPr/>
        </p:nvGraphicFramePr>
        <p:xfrm>
          <a:off x="355782" y="6083511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B8A8A05-F292-BC84-AA94-EA07F1B43363}"/>
              </a:ext>
            </a:extLst>
          </p:cNvPr>
          <p:cNvSpPr txBox="1"/>
          <p:nvPr/>
        </p:nvSpPr>
        <p:spPr>
          <a:xfrm>
            <a:off x="272541" y="575061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81367B3-993D-A961-F3D9-CFC7D313A6BF}"/>
              </a:ext>
            </a:extLst>
          </p:cNvPr>
          <p:cNvSpPr/>
          <p:nvPr/>
        </p:nvSpPr>
        <p:spPr>
          <a:xfrm>
            <a:off x="374662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C473A4-9A18-E0FC-850C-57A5AB64A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80684"/>
              </p:ext>
            </p:extLst>
          </p:nvPr>
        </p:nvGraphicFramePr>
        <p:xfrm>
          <a:off x="36950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D38790-879B-6FC7-B179-B417B4EBC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52922"/>
              </p:ext>
            </p:extLst>
          </p:nvPr>
        </p:nvGraphicFramePr>
        <p:xfrm>
          <a:off x="69014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725D43-B031-7F5A-9D1B-F41BF8279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93956"/>
              </p:ext>
            </p:extLst>
          </p:nvPr>
        </p:nvGraphicFramePr>
        <p:xfrm>
          <a:off x="101079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ABC441-27F0-8EB8-7788-FE4E8F42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4815"/>
              </p:ext>
            </p:extLst>
          </p:nvPr>
        </p:nvGraphicFramePr>
        <p:xfrm>
          <a:off x="1331432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C49E37-95B9-7662-3657-B9C22928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41095"/>
              </p:ext>
            </p:extLst>
          </p:nvPr>
        </p:nvGraphicFramePr>
        <p:xfrm>
          <a:off x="166145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ACA4BD-3933-E992-FAD1-E0AFA937F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18700"/>
              </p:ext>
            </p:extLst>
          </p:nvPr>
        </p:nvGraphicFramePr>
        <p:xfrm>
          <a:off x="198209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7365E9-AFDA-7589-8136-6A9A692AA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41446"/>
              </p:ext>
            </p:extLst>
          </p:nvPr>
        </p:nvGraphicFramePr>
        <p:xfrm>
          <a:off x="230273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B679A5-C2E9-0E74-C25D-DEC744679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14731"/>
              </p:ext>
            </p:extLst>
          </p:nvPr>
        </p:nvGraphicFramePr>
        <p:xfrm>
          <a:off x="2623377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9C6DE39-4677-6ED4-56F9-D303EF89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96873"/>
              </p:ext>
            </p:extLst>
          </p:nvPr>
        </p:nvGraphicFramePr>
        <p:xfrm>
          <a:off x="293849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4E0AF-E15D-94AF-C6D9-36940D5A2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70426"/>
              </p:ext>
            </p:extLst>
          </p:nvPr>
        </p:nvGraphicFramePr>
        <p:xfrm>
          <a:off x="325913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10B0834-754F-BE03-2A42-26AA49AE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15340"/>
              </p:ext>
            </p:extLst>
          </p:nvPr>
        </p:nvGraphicFramePr>
        <p:xfrm>
          <a:off x="357978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95DA4D6-AE89-619D-FADB-0A83ECC6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962790"/>
              </p:ext>
            </p:extLst>
          </p:nvPr>
        </p:nvGraphicFramePr>
        <p:xfrm>
          <a:off x="3900422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D71A60-02DC-AECA-4F24-13966A0FD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13053"/>
              </p:ext>
            </p:extLst>
          </p:nvPr>
        </p:nvGraphicFramePr>
        <p:xfrm>
          <a:off x="423044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E5290-C72F-244E-EA25-4E28238B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6000"/>
              </p:ext>
            </p:extLst>
          </p:nvPr>
        </p:nvGraphicFramePr>
        <p:xfrm>
          <a:off x="455108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ABBD777-0276-1440-9B09-0EEAE4E42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75142"/>
              </p:ext>
            </p:extLst>
          </p:nvPr>
        </p:nvGraphicFramePr>
        <p:xfrm>
          <a:off x="487172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8F8900-ACEE-85C1-C426-24CB6B1C6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71482"/>
              </p:ext>
            </p:extLst>
          </p:nvPr>
        </p:nvGraphicFramePr>
        <p:xfrm>
          <a:off x="5192367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A434CE1-B932-CF81-B3FD-A8576459F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029724"/>
              </p:ext>
            </p:extLst>
          </p:nvPr>
        </p:nvGraphicFramePr>
        <p:xfrm>
          <a:off x="5513009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06CA6E1-56D8-E0D5-7231-50A6FF8D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39116"/>
              </p:ext>
            </p:extLst>
          </p:nvPr>
        </p:nvGraphicFramePr>
        <p:xfrm>
          <a:off x="583365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9131256-E634-78D2-45A3-374506DC0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0431"/>
              </p:ext>
            </p:extLst>
          </p:nvPr>
        </p:nvGraphicFramePr>
        <p:xfrm>
          <a:off x="615429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5CC129B-FADB-BE7E-CC0B-9909C1ADC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86447"/>
              </p:ext>
            </p:extLst>
          </p:nvPr>
        </p:nvGraphicFramePr>
        <p:xfrm>
          <a:off x="647493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98A39E3-9A5F-C25F-9B10-3AE5B8EFF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1935"/>
              </p:ext>
            </p:extLst>
          </p:nvPr>
        </p:nvGraphicFramePr>
        <p:xfrm>
          <a:off x="6804954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44972EC-5A66-81DE-2FBD-FDBDD4F29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00212"/>
              </p:ext>
            </p:extLst>
          </p:nvPr>
        </p:nvGraphicFramePr>
        <p:xfrm>
          <a:off x="712559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7911F1D-C524-1CA4-BE8A-84A2249EC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22755"/>
              </p:ext>
            </p:extLst>
          </p:nvPr>
        </p:nvGraphicFramePr>
        <p:xfrm>
          <a:off x="744623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16743EF-0C6B-32DC-1E0C-304A0D239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017"/>
              </p:ext>
            </p:extLst>
          </p:nvPr>
        </p:nvGraphicFramePr>
        <p:xfrm>
          <a:off x="776688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80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31562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D05E3F4-BC8F-E033-BA49-61F5B25930E6}"/>
              </a:ext>
            </a:extLst>
          </p:cNvPr>
          <p:cNvSpPr/>
          <p:nvPr/>
        </p:nvSpPr>
        <p:spPr>
          <a:xfrm>
            <a:off x="67312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F2390FB-4D39-6FD7-7D21-0D2B1B0186E9}"/>
              </a:ext>
            </a:extLst>
          </p:cNvPr>
          <p:cNvSpPr/>
          <p:nvPr/>
        </p:nvSpPr>
        <p:spPr>
          <a:xfrm>
            <a:off x="992122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D22F8B2-73F3-B0E4-9527-A7845BABFA54}"/>
              </a:ext>
            </a:extLst>
          </p:cNvPr>
          <p:cNvSpPr/>
          <p:nvPr/>
        </p:nvSpPr>
        <p:spPr>
          <a:xfrm>
            <a:off x="130849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5062EBA8-2C7E-4B41-012D-AC0B8E575FB7}"/>
              </a:ext>
            </a:extLst>
          </p:cNvPr>
          <p:cNvSpPr/>
          <p:nvPr/>
        </p:nvSpPr>
        <p:spPr>
          <a:xfrm>
            <a:off x="162661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C7E4DDD-08D5-307B-551C-0EDF1DBD521A}"/>
              </a:ext>
            </a:extLst>
          </p:cNvPr>
          <p:cNvSpPr/>
          <p:nvPr/>
        </p:nvSpPr>
        <p:spPr>
          <a:xfrm>
            <a:off x="19587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4D6E6C34-1559-B29B-2A0E-C7165C0A6711}"/>
              </a:ext>
            </a:extLst>
          </p:cNvPr>
          <p:cNvSpPr/>
          <p:nvPr/>
        </p:nvSpPr>
        <p:spPr>
          <a:xfrm>
            <a:off x="2293421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B05005A-CDDE-992C-A8F6-767262B62FB6}"/>
              </a:ext>
            </a:extLst>
          </p:cNvPr>
          <p:cNvSpPr/>
          <p:nvPr/>
        </p:nvSpPr>
        <p:spPr>
          <a:xfrm>
            <a:off x="259188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A04CDEE-22D8-78AF-C884-609DBFD93A91}"/>
              </a:ext>
            </a:extLst>
          </p:cNvPr>
          <p:cNvSpPr/>
          <p:nvPr/>
        </p:nvSpPr>
        <p:spPr>
          <a:xfrm>
            <a:off x="2910881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3C36C7B2-6319-95EF-7B51-31A73F1F2E3E}"/>
              </a:ext>
            </a:extLst>
          </p:cNvPr>
          <p:cNvSpPr/>
          <p:nvPr/>
        </p:nvSpPr>
        <p:spPr>
          <a:xfrm>
            <a:off x="322725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6186D5B-56C4-2110-FD51-D17226762684}"/>
              </a:ext>
            </a:extLst>
          </p:cNvPr>
          <p:cNvSpPr/>
          <p:nvPr/>
        </p:nvSpPr>
        <p:spPr>
          <a:xfrm>
            <a:off x="354537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11FB1675-6730-90EA-8284-C07A4A1597FA}"/>
              </a:ext>
            </a:extLst>
          </p:cNvPr>
          <p:cNvSpPr/>
          <p:nvPr/>
        </p:nvSpPr>
        <p:spPr>
          <a:xfrm>
            <a:off x="387748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1438DAE-2A3B-2200-991D-BA2F05790D4B}"/>
              </a:ext>
            </a:extLst>
          </p:cNvPr>
          <p:cNvSpPr/>
          <p:nvPr/>
        </p:nvSpPr>
        <p:spPr>
          <a:xfrm>
            <a:off x="42217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5B1DEDD2-62C3-8E0B-FE4A-215E1810C827}"/>
              </a:ext>
            </a:extLst>
          </p:cNvPr>
          <p:cNvSpPr/>
          <p:nvPr/>
        </p:nvSpPr>
        <p:spPr>
          <a:xfrm>
            <a:off x="452018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7726BAF-51DA-4128-C9F3-6234F70023FC}"/>
              </a:ext>
            </a:extLst>
          </p:cNvPr>
          <p:cNvSpPr/>
          <p:nvPr/>
        </p:nvSpPr>
        <p:spPr>
          <a:xfrm>
            <a:off x="483918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C6B1B9FA-EE66-999F-C983-7B652DD216CA}"/>
              </a:ext>
            </a:extLst>
          </p:cNvPr>
          <p:cNvSpPr/>
          <p:nvPr/>
        </p:nvSpPr>
        <p:spPr>
          <a:xfrm>
            <a:off x="515555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4898AA6B-5A54-B15A-621B-8E2E39715D9D}"/>
              </a:ext>
            </a:extLst>
          </p:cNvPr>
          <p:cNvSpPr/>
          <p:nvPr/>
        </p:nvSpPr>
        <p:spPr>
          <a:xfrm>
            <a:off x="547367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BA42455B-6A6A-ED57-AF13-29D0CD42EDC1}"/>
              </a:ext>
            </a:extLst>
          </p:cNvPr>
          <p:cNvSpPr/>
          <p:nvPr/>
        </p:nvSpPr>
        <p:spPr>
          <a:xfrm>
            <a:off x="5805788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8CD4F71E-1949-3F87-43C4-B7633FC56A6B}"/>
              </a:ext>
            </a:extLst>
          </p:cNvPr>
          <p:cNvSpPr/>
          <p:nvPr/>
        </p:nvSpPr>
        <p:spPr>
          <a:xfrm>
            <a:off x="61414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A2149A93-804C-2D0E-4FCE-FA6340649A43}"/>
              </a:ext>
            </a:extLst>
          </p:cNvPr>
          <p:cNvSpPr/>
          <p:nvPr/>
        </p:nvSpPr>
        <p:spPr>
          <a:xfrm>
            <a:off x="643988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136D45F0-3FAB-4F5A-5959-BDE340D3183E}"/>
              </a:ext>
            </a:extLst>
          </p:cNvPr>
          <p:cNvSpPr/>
          <p:nvPr/>
        </p:nvSpPr>
        <p:spPr>
          <a:xfrm>
            <a:off x="675888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25062586-D3D3-8461-CB3A-A96A752D7473}"/>
              </a:ext>
            </a:extLst>
          </p:cNvPr>
          <p:cNvSpPr/>
          <p:nvPr/>
        </p:nvSpPr>
        <p:spPr>
          <a:xfrm>
            <a:off x="707525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6CF78632-70D6-F73A-2DDA-70BE832F7C43}"/>
              </a:ext>
            </a:extLst>
          </p:cNvPr>
          <p:cNvSpPr/>
          <p:nvPr/>
        </p:nvSpPr>
        <p:spPr>
          <a:xfrm>
            <a:off x="739337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E08F0482-3920-F07E-AB21-B00A2419F7EF}"/>
              </a:ext>
            </a:extLst>
          </p:cNvPr>
          <p:cNvSpPr/>
          <p:nvPr/>
        </p:nvSpPr>
        <p:spPr>
          <a:xfrm>
            <a:off x="7725488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5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연산횟수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: 16384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Block: 16 ~ 16384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Thread: 1024 ~ 1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Maximum thread per block: 1024, 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4096,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= 4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개일 때 가장 빠름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addition overhead test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8CECA1-9A5E-0095-FE66-DEF23BBC8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2371" r="1535" b="1247"/>
          <a:stretch/>
        </p:blipFill>
        <p:spPr>
          <a:xfrm>
            <a:off x="1287133" y="3351540"/>
            <a:ext cx="4745465" cy="30310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42CB547-D1B3-6806-9276-F0672B179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" t="2525" r="964" b="1134"/>
          <a:stretch/>
        </p:blipFill>
        <p:spPr>
          <a:xfrm>
            <a:off x="6239455" y="3441952"/>
            <a:ext cx="4665412" cy="29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9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부하 테스트를 위한 실수 행렬 곱 연산 구현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(Row)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방향 원소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(Column)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방향 원소 덧셈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곱셈 연산을 쓰레드로 병렬처리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B405AB-D206-23A1-8E26-6E0517979218}"/>
              </a:ext>
            </a:extLst>
          </p:cNvPr>
          <p:cNvSpPr txBox="1"/>
          <p:nvPr/>
        </p:nvSpPr>
        <p:spPr>
          <a:xfrm>
            <a:off x="1191510" y="3615311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2 x 3</a:t>
            </a:r>
            <a:endParaRPr lang="ko-KR" alt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734CE1-EDD0-27BC-429F-81ED6C74A697}"/>
              </a:ext>
            </a:extLst>
          </p:cNvPr>
          <p:cNvSpPr txBox="1"/>
          <p:nvPr/>
        </p:nvSpPr>
        <p:spPr>
          <a:xfrm>
            <a:off x="3347681" y="3632582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3 x 2</a:t>
            </a:r>
            <a:endParaRPr lang="ko-KR" altLang="en-US" b="1" i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286969-5DD7-FA60-EBAA-9694B73888C8}"/>
              </a:ext>
            </a:extLst>
          </p:cNvPr>
          <p:cNvSpPr/>
          <p:nvPr/>
        </p:nvSpPr>
        <p:spPr>
          <a:xfrm>
            <a:off x="5777477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34C754-E5F3-ABED-0584-0955C69B1B7F}"/>
              </a:ext>
            </a:extLst>
          </p:cNvPr>
          <p:cNvSpPr/>
          <p:nvPr/>
        </p:nvSpPr>
        <p:spPr>
          <a:xfrm>
            <a:off x="6232235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8C5F70-EEEF-3983-7E09-48FAACCAA84A}"/>
              </a:ext>
            </a:extLst>
          </p:cNvPr>
          <p:cNvSpPr txBox="1"/>
          <p:nvPr/>
        </p:nvSpPr>
        <p:spPr>
          <a:xfrm>
            <a:off x="6036884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A4B062-DC7D-CEDE-4D0E-96994BE1F626}"/>
              </a:ext>
            </a:extLst>
          </p:cNvPr>
          <p:cNvSpPr/>
          <p:nvPr/>
        </p:nvSpPr>
        <p:spPr>
          <a:xfrm>
            <a:off x="6768434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99B203-3DB3-8372-FE90-C6C69EDF3651}"/>
              </a:ext>
            </a:extLst>
          </p:cNvPr>
          <p:cNvSpPr/>
          <p:nvPr/>
        </p:nvSpPr>
        <p:spPr>
          <a:xfrm>
            <a:off x="7223191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5C625-7FC1-F985-A461-0EC58CEB0095}"/>
              </a:ext>
            </a:extLst>
          </p:cNvPr>
          <p:cNvSpPr txBox="1"/>
          <p:nvPr/>
        </p:nvSpPr>
        <p:spPr>
          <a:xfrm>
            <a:off x="7027840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BAF587-9E75-7217-B124-CDF413F57BE6}"/>
              </a:ext>
            </a:extLst>
          </p:cNvPr>
          <p:cNvSpPr/>
          <p:nvPr/>
        </p:nvSpPr>
        <p:spPr>
          <a:xfrm>
            <a:off x="7756377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72C0BD-CF84-27C4-498B-22E6D05E4A0C}"/>
              </a:ext>
            </a:extLst>
          </p:cNvPr>
          <p:cNvSpPr/>
          <p:nvPr/>
        </p:nvSpPr>
        <p:spPr>
          <a:xfrm>
            <a:off x="8211135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E8D8ED-D618-B5F0-646F-9038EED30ACF}"/>
              </a:ext>
            </a:extLst>
          </p:cNvPr>
          <p:cNvSpPr txBox="1"/>
          <p:nvPr/>
        </p:nvSpPr>
        <p:spPr>
          <a:xfrm>
            <a:off x="8015784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0819A3-BC48-99C8-514A-B979819CD470}"/>
              </a:ext>
            </a:extLst>
          </p:cNvPr>
          <p:cNvSpPr txBox="1"/>
          <p:nvPr/>
        </p:nvSpPr>
        <p:spPr>
          <a:xfrm>
            <a:off x="7481318" y="2267823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60C4D3-033E-D220-C2AB-F830BD3791EE}"/>
              </a:ext>
            </a:extLst>
          </p:cNvPr>
          <p:cNvSpPr txBox="1"/>
          <p:nvPr/>
        </p:nvSpPr>
        <p:spPr>
          <a:xfrm>
            <a:off x="6485257" y="2267823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E5BA1A-B5EF-8588-C368-432F15E747E3}"/>
              </a:ext>
            </a:extLst>
          </p:cNvPr>
          <p:cNvSpPr/>
          <p:nvPr/>
        </p:nvSpPr>
        <p:spPr>
          <a:xfrm>
            <a:off x="5789614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9C7FC-A82B-4E32-B080-DC01E8153547}"/>
              </a:ext>
            </a:extLst>
          </p:cNvPr>
          <p:cNvSpPr/>
          <p:nvPr/>
        </p:nvSpPr>
        <p:spPr>
          <a:xfrm>
            <a:off x="6244372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7D195-D5C6-967E-E97D-35CE55757770}"/>
              </a:ext>
            </a:extLst>
          </p:cNvPr>
          <p:cNvSpPr txBox="1"/>
          <p:nvPr/>
        </p:nvSpPr>
        <p:spPr>
          <a:xfrm>
            <a:off x="6049021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105C1A-AEEF-A8D2-C552-F94964473DA9}"/>
              </a:ext>
            </a:extLst>
          </p:cNvPr>
          <p:cNvSpPr/>
          <p:nvPr/>
        </p:nvSpPr>
        <p:spPr>
          <a:xfrm>
            <a:off x="6780571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274CA2-ECB1-1CC8-068C-D4275E18E475}"/>
              </a:ext>
            </a:extLst>
          </p:cNvPr>
          <p:cNvSpPr/>
          <p:nvPr/>
        </p:nvSpPr>
        <p:spPr>
          <a:xfrm>
            <a:off x="7235329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C154A6-D027-83DC-CE09-4E3E2D94887A}"/>
              </a:ext>
            </a:extLst>
          </p:cNvPr>
          <p:cNvSpPr txBox="1"/>
          <p:nvPr/>
        </p:nvSpPr>
        <p:spPr>
          <a:xfrm>
            <a:off x="7039978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6F6C0F-8890-18A9-EAD2-E49E50061992}"/>
              </a:ext>
            </a:extLst>
          </p:cNvPr>
          <p:cNvSpPr/>
          <p:nvPr/>
        </p:nvSpPr>
        <p:spPr>
          <a:xfrm>
            <a:off x="7768514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5F9785-7823-1707-0F8B-F081896923D1}"/>
              </a:ext>
            </a:extLst>
          </p:cNvPr>
          <p:cNvSpPr/>
          <p:nvPr/>
        </p:nvSpPr>
        <p:spPr>
          <a:xfrm>
            <a:off x="8223272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95292-A0D2-B0CB-0D62-C7F81D64D4F9}"/>
              </a:ext>
            </a:extLst>
          </p:cNvPr>
          <p:cNvSpPr txBox="1"/>
          <p:nvPr/>
        </p:nvSpPr>
        <p:spPr>
          <a:xfrm>
            <a:off x="8027921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F9D881-7F74-D7B4-000F-0938B1CFCEF4}"/>
              </a:ext>
            </a:extLst>
          </p:cNvPr>
          <p:cNvSpPr txBox="1"/>
          <p:nvPr/>
        </p:nvSpPr>
        <p:spPr>
          <a:xfrm>
            <a:off x="7493455" y="2925861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72FA0A-E2BB-46AB-D21B-414963DA9322}"/>
              </a:ext>
            </a:extLst>
          </p:cNvPr>
          <p:cNvSpPr txBox="1"/>
          <p:nvPr/>
        </p:nvSpPr>
        <p:spPr>
          <a:xfrm>
            <a:off x="6497394" y="2925861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9710FB-9AC5-94FC-DE03-6DB8ACB30D11}"/>
              </a:ext>
            </a:extLst>
          </p:cNvPr>
          <p:cNvSpPr/>
          <p:nvPr/>
        </p:nvSpPr>
        <p:spPr>
          <a:xfrm>
            <a:off x="8889146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2195D0-88CB-1612-8FB6-80CDC2603651}"/>
              </a:ext>
            </a:extLst>
          </p:cNvPr>
          <p:cNvSpPr/>
          <p:nvPr/>
        </p:nvSpPr>
        <p:spPr>
          <a:xfrm>
            <a:off x="9343904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0627A-CC1B-3081-2344-3732155DC569}"/>
              </a:ext>
            </a:extLst>
          </p:cNvPr>
          <p:cNvSpPr txBox="1"/>
          <p:nvPr/>
        </p:nvSpPr>
        <p:spPr>
          <a:xfrm>
            <a:off x="9148553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49DE-7C80-B568-3241-887A045DA919}"/>
              </a:ext>
            </a:extLst>
          </p:cNvPr>
          <p:cNvSpPr/>
          <p:nvPr/>
        </p:nvSpPr>
        <p:spPr>
          <a:xfrm>
            <a:off x="9880103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3A3AA20-DBF8-941B-41DA-470A6EF87190}"/>
              </a:ext>
            </a:extLst>
          </p:cNvPr>
          <p:cNvSpPr/>
          <p:nvPr/>
        </p:nvSpPr>
        <p:spPr>
          <a:xfrm>
            <a:off x="10334860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2C97E4-B6B4-2BCD-2FBF-4A12A8C5B3AA}"/>
              </a:ext>
            </a:extLst>
          </p:cNvPr>
          <p:cNvSpPr txBox="1"/>
          <p:nvPr/>
        </p:nvSpPr>
        <p:spPr>
          <a:xfrm>
            <a:off x="10139510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2CFD84-D880-2F19-1DA7-9A758A23FC5B}"/>
              </a:ext>
            </a:extLst>
          </p:cNvPr>
          <p:cNvSpPr/>
          <p:nvPr/>
        </p:nvSpPr>
        <p:spPr>
          <a:xfrm>
            <a:off x="10868046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DFE085-360D-43F1-1B3E-ABE1B43415CC}"/>
              </a:ext>
            </a:extLst>
          </p:cNvPr>
          <p:cNvSpPr/>
          <p:nvPr/>
        </p:nvSpPr>
        <p:spPr>
          <a:xfrm>
            <a:off x="11322804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7E8FF0-CE12-0894-0FC8-617B6E36B36B}"/>
              </a:ext>
            </a:extLst>
          </p:cNvPr>
          <p:cNvSpPr txBox="1"/>
          <p:nvPr/>
        </p:nvSpPr>
        <p:spPr>
          <a:xfrm>
            <a:off x="11127453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FB616-F0D2-1AB6-3BBE-E031B3B751FE}"/>
              </a:ext>
            </a:extLst>
          </p:cNvPr>
          <p:cNvSpPr txBox="1"/>
          <p:nvPr/>
        </p:nvSpPr>
        <p:spPr>
          <a:xfrm>
            <a:off x="10592987" y="2256446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D54359-1EA8-649C-05C0-C7F26EEFABAC}"/>
              </a:ext>
            </a:extLst>
          </p:cNvPr>
          <p:cNvSpPr txBox="1"/>
          <p:nvPr/>
        </p:nvSpPr>
        <p:spPr>
          <a:xfrm>
            <a:off x="9596926" y="2256446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D5772F-EA51-24C2-8B31-86F02325D4EC}"/>
              </a:ext>
            </a:extLst>
          </p:cNvPr>
          <p:cNvSpPr/>
          <p:nvPr/>
        </p:nvSpPr>
        <p:spPr>
          <a:xfrm>
            <a:off x="8889145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843851-46D4-C630-E6C0-321EF3BEBAEC}"/>
              </a:ext>
            </a:extLst>
          </p:cNvPr>
          <p:cNvSpPr/>
          <p:nvPr/>
        </p:nvSpPr>
        <p:spPr>
          <a:xfrm>
            <a:off x="9343903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89DC0D-FFB9-9AA3-68F6-87B1C4AAC760}"/>
              </a:ext>
            </a:extLst>
          </p:cNvPr>
          <p:cNvSpPr txBox="1"/>
          <p:nvPr/>
        </p:nvSpPr>
        <p:spPr>
          <a:xfrm>
            <a:off x="9148552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678FCE1-DEA8-905E-4223-144BDCD8E175}"/>
              </a:ext>
            </a:extLst>
          </p:cNvPr>
          <p:cNvSpPr/>
          <p:nvPr/>
        </p:nvSpPr>
        <p:spPr>
          <a:xfrm>
            <a:off x="9880102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391FE6-8D3B-4752-F67C-866A51D42257}"/>
              </a:ext>
            </a:extLst>
          </p:cNvPr>
          <p:cNvSpPr/>
          <p:nvPr/>
        </p:nvSpPr>
        <p:spPr>
          <a:xfrm>
            <a:off x="10334860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FD8E3E-F504-11DE-51AE-5E3BD139FC73}"/>
              </a:ext>
            </a:extLst>
          </p:cNvPr>
          <p:cNvSpPr txBox="1"/>
          <p:nvPr/>
        </p:nvSpPr>
        <p:spPr>
          <a:xfrm>
            <a:off x="10139509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04D7245-1542-2AE0-E80F-A2FC0120CE71}"/>
              </a:ext>
            </a:extLst>
          </p:cNvPr>
          <p:cNvSpPr/>
          <p:nvPr/>
        </p:nvSpPr>
        <p:spPr>
          <a:xfrm>
            <a:off x="10868046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3A3855-F41C-D4BE-0F9C-AC66CE6B41AE}"/>
              </a:ext>
            </a:extLst>
          </p:cNvPr>
          <p:cNvSpPr/>
          <p:nvPr/>
        </p:nvSpPr>
        <p:spPr>
          <a:xfrm>
            <a:off x="11322803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0F87618-AFA8-9EA5-5A08-84118D82D4C0}"/>
              </a:ext>
            </a:extLst>
          </p:cNvPr>
          <p:cNvSpPr txBox="1"/>
          <p:nvPr/>
        </p:nvSpPr>
        <p:spPr>
          <a:xfrm>
            <a:off x="11127452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B25DA7-90D0-FB7F-A9FB-3BB2FE680787}"/>
              </a:ext>
            </a:extLst>
          </p:cNvPr>
          <p:cNvSpPr txBox="1"/>
          <p:nvPr/>
        </p:nvSpPr>
        <p:spPr>
          <a:xfrm>
            <a:off x="10592986" y="292586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E0616F-0A29-0D76-9AB0-EAC42364A5C0}"/>
              </a:ext>
            </a:extLst>
          </p:cNvPr>
          <p:cNvSpPr txBox="1"/>
          <p:nvPr/>
        </p:nvSpPr>
        <p:spPr>
          <a:xfrm>
            <a:off x="9596925" y="292586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80" name="왼쪽 중괄호 79">
            <a:extLst>
              <a:ext uri="{FF2B5EF4-FFF2-40B4-BE49-F238E27FC236}">
                <a16:creationId xmlns:a16="http://schemas.microsoft.com/office/drawing/2014/main" id="{2E0433A9-FD67-EC49-A1B3-0E533B5B38F5}"/>
              </a:ext>
            </a:extLst>
          </p:cNvPr>
          <p:cNvSpPr/>
          <p:nvPr/>
        </p:nvSpPr>
        <p:spPr>
          <a:xfrm>
            <a:off x="5461012" y="2256446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왼쪽 중괄호 80">
            <a:extLst>
              <a:ext uri="{FF2B5EF4-FFF2-40B4-BE49-F238E27FC236}">
                <a16:creationId xmlns:a16="http://schemas.microsoft.com/office/drawing/2014/main" id="{2822D6D8-B82C-FCC9-AD63-0D7F97C38985}"/>
              </a:ext>
            </a:extLst>
          </p:cNvPr>
          <p:cNvSpPr/>
          <p:nvPr/>
        </p:nvSpPr>
        <p:spPr>
          <a:xfrm flipH="1">
            <a:off x="11705091" y="2258782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8B220104-21AE-12A7-C329-3CA570F8173E}"/>
              </a:ext>
            </a:extLst>
          </p:cNvPr>
          <p:cNvSpPr/>
          <p:nvPr/>
        </p:nvSpPr>
        <p:spPr>
          <a:xfrm>
            <a:off x="4588964" y="2726175"/>
            <a:ext cx="614006" cy="27048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700FC0-05BF-21A0-65E3-A5468F7F9241}"/>
              </a:ext>
            </a:extLst>
          </p:cNvPr>
          <p:cNvSpPr txBox="1"/>
          <p:nvPr/>
        </p:nvSpPr>
        <p:spPr>
          <a:xfrm>
            <a:off x="8405323" y="3576423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2 x 2</a:t>
            </a:r>
            <a:endParaRPr lang="ko-KR" altLang="en-US" b="1" i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D8BDBD1-0B71-85E4-0CDD-E1B42AA6EABE}"/>
              </a:ext>
            </a:extLst>
          </p:cNvPr>
          <p:cNvSpPr/>
          <p:nvPr/>
        </p:nvSpPr>
        <p:spPr>
          <a:xfrm>
            <a:off x="1578877" y="3691515"/>
            <a:ext cx="224622" cy="235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DC5672-3CD9-114F-094C-6C867FF9BD23}"/>
              </a:ext>
            </a:extLst>
          </p:cNvPr>
          <p:cNvSpPr/>
          <p:nvPr/>
        </p:nvSpPr>
        <p:spPr>
          <a:xfrm>
            <a:off x="3385481" y="3706420"/>
            <a:ext cx="224622" cy="235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0D426-B910-EE4C-C696-F9685121273F}"/>
              </a:ext>
            </a:extLst>
          </p:cNvPr>
          <p:cNvSpPr/>
          <p:nvPr/>
        </p:nvSpPr>
        <p:spPr>
          <a:xfrm>
            <a:off x="1238772" y="3687945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277B6BD-4E29-EEC1-5107-F68882488916}"/>
              </a:ext>
            </a:extLst>
          </p:cNvPr>
          <p:cNvSpPr/>
          <p:nvPr/>
        </p:nvSpPr>
        <p:spPr>
          <a:xfrm>
            <a:off x="3781982" y="3702137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7998D5-A086-C5D6-8109-76E53CCF49ED}"/>
              </a:ext>
            </a:extLst>
          </p:cNvPr>
          <p:cNvSpPr/>
          <p:nvPr/>
        </p:nvSpPr>
        <p:spPr>
          <a:xfrm>
            <a:off x="8441165" y="3635242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1242CF-D6F0-88F3-492F-6BD36E4E689D}"/>
              </a:ext>
            </a:extLst>
          </p:cNvPr>
          <p:cNvSpPr/>
          <p:nvPr/>
        </p:nvSpPr>
        <p:spPr>
          <a:xfrm>
            <a:off x="8800992" y="3643467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왼쪽 중괄호 90">
            <a:extLst>
              <a:ext uri="{FF2B5EF4-FFF2-40B4-BE49-F238E27FC236}">
                <a16:creationId xmlns:a16="http://schemas.microsoft.com/office/drawing/2014/main" id="{BF13D8BF-137E-3980-8C8A-44D4E6A4D2DA}"/>
              </a:ext>
            </a:extLst>
          </p:cNvPr>
          <p:cNvSpPr/>
          <p:nvPr/>
        </p:nvSpPr>
        <p:spPr>
          <a:xfrm>
            <a:off x="694568" y="2331383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98244C61-D8F6-342D-FC28-514DAE6949B9}"/>
              </a:ext>
            </a:extLst>
          </p:cNvPr>
          <p:cNvSpPr/>
          <p:nvPr/>
        </p:nvSpPr>
        <p:spPr>
          <a:xfrm flipH="1">
            <a:off x="2205632" y="2331383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1C9641C-0C81-F355-B3ED-938547C1424C}"/>
              </a:ext>
            </a:extLst>
          </p:cNvPr>
          <p:cNvSpPr/>
          <p:nvPr/>
        </p:nvSpPr>
        <p:spPr>
          <a:xfrm>
            <a:off x="952317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37088ED-23E4-1780-2EAC-F3A41D4028DB}"/>
              </a:ext>
            </a:extLst>
          </p:cNvPr>
          <p:cNvSpPr/>
          <p:nvPr/>
        </p:nvSpPr>
        <p:spPr>
          <a:xfrm>
            <a:off x="1401562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00A971-3C50-BBF6-4F3C-5AFF675786B8}"/>
              </a:ext>
            </a:extLst>
          </p:cNvPr>
          <p:cNvSpPr/>
          <p:nvPr/>
        </p:nvSpPr>
        <p:spPr>
          <a:xfrm>
            <a:off x="952317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DFD9E8-309B-4103-0DEE-80737684D9A4}"/>
              </a:ext>
            </a:extLst>
          </p:cNvPr>
          <p:cNvSpPr/>
          <p:nvPr/>
        </p:nvSpPr>
        <p:spPr>
          <a:xfrm>
            <a:off x="1401562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4972082-B2C7-E340-51EA-85AE9173D7A0}"/>
              </a:ext>
            </a:extLst>
          </p:cNvPr>
          <p:cNvSpPr/>
          <p:nvPr/>
        </p:nvSpPr>
        <p:spPr>
          <a:xfrm>
            <a:off x="1850806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47AA26A-F2C6-BC40-CCFC-52BC8A9D9DD8}"/>
              </a:ext>
            </a:extLst>
          </p:cNvPr>
          <p:cNvSpPr/>
          <p:nvPr/>
        </p:nvSpPr>
        <p:spPr>
          <a:xfrm>
            <a:off x="1850806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왼쪽 중괄호 98">
            <a:extLst>
              <a:ext uri="{FF2B5EF4-FFF2-40B4-BE49-F238E27FC236}">
                <a16:creationId xmlns:a16="http://schemas.microsoft.com/office/drawing/2014/main" id="{E5E0A906-6409-FD91-4BE8-787BB4B03642}"/>
              </a:ext>
            </a:extLst>
          </p:cNvPr>
          <p:cNvSpPr/>
          <p:nvPr/>
        </p:nvSpPr>
        <p:spPr>
          <a:xfrm>
            <a:off x="3056911" y="2108359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id="{2495CC22-941C-6EB2-EFA5-94A491A6DFE7}"/>
              </a:ext>
            </a:extLst>
          </p:cNvPr>
          <p:cNvSpPr/>
          <p:nvPr/>
        </p:nvSpPr>
        <p:spPr>
          <a:xfrm flipH="1">
            <a:off x="4104055" y="2108359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E75294F-E36C-9BD5-2F92-60C9E9B96D18}"/>
              </a:ext>
            </a:extLst>
          </p:cNvPr>
          <p:cNvSpPr/>
          <p:nvPr/>
        </p:nvSpPr>
        <p:spPr>
          <a:xfrm>
            <a:off x="3314661" y="2196028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20CB7D2-F17A-DCB2-23E4-F42171F37739}"/>
              </a:ext>
            </a:extLst>
          </p:cNvPr>
          <p:cNvSpPr/>
          <p:nvPr/>
        </p:nvSpPr>
        <p:spPr>
          <a:xfrm>
            <a:off x="3763905" y="2196028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DBBA649-8285-6E9A-7616-F9B2FC2473F4}"/>
              </a:ext>
            </a:extLst>
          </p:cNvPr>
          <p:cNvSpPr/>
          <p:nvPr/>
        </p:nvSpPr>
        <p:spPr>
          <a:xfrm>
            <a:off x="3314661" y="2645659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E37145D-9668-BFA9-E0AB-A1EFBA7E80E2}"/>
              </a:ext>
            </a:extLst>
          </p:cNvPr>
          <p:cNvSpPr/>
          <p:nvPr/>
        </p:nvSpPr>
        <p:spPr>
          <a:xfrm>
            <a:off x="3763905" y="264565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65DB9FD-F565-48EC-67D3-5132405A318C}"/>
              </a:ext>
            </a:extLst>
          </p:cNvPr>
          <p:cNvSpPr/>
          <p:nvPr/>
        </p:nvSpPr>
        <p:spPr>
          <a:xfrm>
            <a:off x="3314661" y="3095290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DF509E2-F0F8-788C-8028-2C4299D7A9E9}"/>
              </a:ext>
            </a:extLst>
          </p:cNvPr>
          <p:cNvSpPr/>
          <p:nvPr/>
        </p:nvSpPr>
        <p:spPr>
          <a:xfrm>
            <a:off x="3763905" y="3086388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05C8A-DB1C-0A31-EB24-180EB1B57A31}"/>
              </a:ext>
            </a:extLst>
          </p:cNvPr>
          <p:cNvSpPr txBox="1"/>
          <p:nvPr/>
        </p:nvSpPr>
        <p:spPr>
          <a:xfrm>
            <a:off x="2616309" y="2461842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D5F315C-F61C-AC02-9A5D-9B7F0D7B52C8}"/>
              </a:ext>
            </a:extLst>
          </p:cNvPr>
          <p:cNvSpPr/>
          <p:nvPr/>
        </p:nvSpPr>
        <p:spPr>
          <a:xfrm>
            <a:off x="6794785" y="4500365"/>
            <a:ext cx="1012240" cy="285046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944085-2DE8-F67B-7BD8-7C4FAB3C5A4A}"/>
              </a:ext>
            </a:extLst>
          </p:cNvPr>
          <p:cNvSpPr/>
          <p:nvPr/>
        </p:nvSpPr>
        <p:spPr>
          <a:xfrm rot="5400000">
            <a:off x="7711697" y="4480784"/>
            <a:ext cx="903249" cy="32421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165CBE4-FB2E-2706-BA61-C8C6C89B965A}"/>
              </a:ext>
            </a:extLst>
          </p:cNvPr>
          <p:cNvSpPr/>
          <p:nvPr/>
        </p:nvSpPr>
        <p:spPr>
          <a:xfrm>
            <a:off x="9062785" y="4500365"/>
            <a:ext cx="1012240" cy="285046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8C704EB-361E-F7B4-2015-AB67F71C8189}"/>
              </a:ext>
            </a:extLst>
          </p:cNvPr>
          <p:cNvSpPr/>
          <p:nvPr/>
        </p:nvSpPr>
        <p:spPr>
          <a:xfrm rot="5400000">
            <a:off x="9970921" y="4478698"/>
            <a:ext cx="903249" cy="3242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9F62EAA-C89B-F094-8CFE-9BE47F6E4980}"/>
              </a:ext>
            </a:extLst>
          </p:cNvPr>
          <p:cNvSpPr/>
          <p:nvPr/>
        </p:nvSpPr>
        <p:spPr>
          <a:xfrm>
            <a:off x="6794785" y="5594738"/>
            <a:ext cx="1012240" cy="278914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33EE4DA-E6B0-F585-B1FB-43C9292F493A}"/>
              </a:ext>
            </a:extLst>
          </p:cNvPr>
          <p:cNvSpPr/>
          <p:nvPr/>
        </p:nvSpPr>
        <p:spPr>
          <a:xfrm rot="5400000">
            <a:off x="7711698" y="5584425"/>
            <a:ext cx="903249" cy="324210"/>
          </a:xfrm>
          <a:prstGeom prst="rect">
            <a:avLst/>
          </a:prstGeom>
          <a:noFill/>
          <a:ln w="28575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2F7C2AB-AEA3-8F70-F5F5-2043C5F864BF}"/>
              </a:ext>
            </a:extLst>
          </p:cNvPr>
          <p:cNvSpPr/>
          <p:nvPr/>
        </p:nvSpPr>
        <p:spPr>
          <a:xfrm>
            <a:off x="9062785" y="5594738"/>
            <a:ext cx="1012240" cy="278914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E0FA45F-24C7-C260-F731-3BC5CA43728B}"/>
              </a:ext>
            </a:extLst>
          </p:cNvPr>
          <p:cNvSpPr/>
          <p:nvPr/>
        </p:nvSpPr>
        <p:spPr>
          <a:xfrm rot="5400000">
            <a:off x="9970921" y="5584425"/>
            <a:ext cx="903249" cy="3242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왼쪽 중괄호 128">
            <a:extLst>
              <a:ext uri="{FF2B5EF4-FFF2-40B4-BE49-F238E27FC236}">
                <a16:creationId xmlns:a16="http://schemas.microsoft.com/office/drawing/2014/main" id="{29B1338C-0041-23A2-EFEA-4E5B553F8702}"/>
              </a:ext>
            </a:extLst>
          </p:cNvPr>
          <p:cNvSpPr/>
          <p:nvPr/>
        </p:nvSpPr>
        <p:spPr>
          <a:xfrm flipH="1">
            <a:off x="10618322" y="4151329"/>
            <a:ext cx="294391" cy="210494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왼쪽 중괄호 132">
            <a:extLst>
              <a:ext uri="{FF2B5EF4-FFF2-40B4-BE49-F238E27FC236}">
                <a16:creationId xmlns:a16="http://schemas.microsoft.com/office/drawing/2014/main" id="{1AF92342-AAA8-4980-E328-E4FC1DDA5E0E}"/>
              </a:ext>
            </a:extLst>
          </p:cNvPr>
          <p:cNvSpPr/>
          <p:nvPr/>
        </p:nvSpPr>
        <p:spPr>
          <a:xfrm rot="10800000" flipH="1">
            <a:off x="6482150" y="4151329"/>
            <a:ext cx="294391" cy="210494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왼쪽 중괄호 134">
            <a:extLst>
              <a:ext uri="{FF2B5EF4-FFF2-40B4-BE49-F238E27FC236}">
                <a16:creationId xmlns:a16="http://schemas.microsoft.com/office/drawing/2014/main" id="{9EB0A05A-C479-975B-4CDC-60B256A5C1C6}"/>
              </a:ext>
            </a:extLst>
          </p:cNvPr>
          <p:cNvSpPr/>
          <p:nvPr/>
        </p:nvSpPr>
        <p:spPr>
          <a:xfrm>
            <a:off x="694568" y="4733179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왼쪽 중괄호 135">
            <a:extLst>
              <a:ext uri="{FF2B5EF4-FFF2-40B4-BE49-F238E27FC236}">
                <a16:creationId xmlns:a16="http://schemas.microsoft.com/office/drawing/2014/main" id="{73FA7E9A-4192-0B09-2F76-3EAEB1EF0A8F}"/>
              </a:ext>
            </a:extLst>
          </p:cNvPr>
          <p:cNvSpPr/>
          <p:nvPr/>
        </p:nvSpPr>
        <p:spPr>
          <a:xfrm flipH="1">
            <a:off x="2205632" y="4733179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왼쪽 중괄호 136">
            <a:extLst>
              <a:ext uri="{FF2B5EF4-FFF2-40B4-BE49-F238E27FC236}">
                <a16:creationId xmlns:a16="http://schemas.microsoft.com/office/drawing/2014/main" id="{453DE951-3EA7-8CDF-87C0-5BF30C0BB039}"/>
              </a:ext>
            </a:extLst>
          </p:cNvPr>
          <p:cNvSpPr/>
          <p:nvPr/>
        </p:nvSpPr>
        <p:spPr>
          <a:xfrm>
            <a:off x="3056911" y="4510155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왼쪽 중괄호 137">
            <a:extLst>
              <a:ext uri="{FF2B5EF4-FFF2-40B4-BE49-F238E27FC236}">
                <a16:creationId xmlns:a16="http://schemas.microsoft.com/office/drawing/2014/main" id="{7F21DBCF-2F10-E4F1-AA6A-A58DCDC97DE0}"/>
              </a:ext>
            </a:extLst>
          </p:cNvPr>
          <p:cNvSpPr/>
          <p:nvPr/>
        </p:nvSpPr>
        <p:spPr>
          <a:xfrm flipH="1">
            <a:off x="4104055" y="4510155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BD9FEA-2E47-8B9F-9124-63435B4E6003}"/>
              </a:ext>
            </a:extLst>
          </p:cNvPr>
          <p:cNvSpPr txBox="1"/>
          <p:nvPr/>
        </p:nvSpPr>
        <p:spPr>
          <a:xfrm>
            <a:off x="2616309" y="4863638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E2A6478-084B-B76E-0171-F776FEB691A5}"/>
              </a:ext>
            </a:extLst>
          </p:cNvPr>
          <p:cNvSpPr/>
          <p:nvPr/>
        </p:nvSpPr>
        <p:spPr>
          <a:xfrm>
            <a:off x="916263" y="4789683"/>
            <a:ext cx="1309256" cy="419341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5D82426-8834-001E-25C5-1197AA20D1C7}"/>
              </a:ext>
            </a:extLst>
          </p:cNvPr>
          <p:cNvSpPr/>
          <p:nvPr/>
        </p:nvSpPr>
        <p:spPr>
          <a:xfrm>
            <a:off x="919071" y="5244667"/>
            <a:ext cx="1309256" cy="410320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F7798D7-FE34-BA08-BCF5-A7846DB7985E}"/>
              </a:ext>
            </a:extLst>
          </p:cNvPr>
          <p:cNvSpPr/>
          <p:nvPr/>
        </p:nvSpPr>
        <p:spPr>
          <a:xfrm rot="5400000">
            <a:off x="2814644" y="5018640"/>
            <a:ext cx="1328801" cy="419341"/>
          </a:xfrm>
          <a:prstGeom prst="rect">
            <a:avLst/>
          </a:prstGeom>
          <a:noFill/>
          <a:ln w="28575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E58D72C-4772-F646-3487-F86DB8B6289E}"/>
              </a:ext>
            </a:extLst>
          </p:cNvPr>
          <p:cNvSpPr/>
          <p:nvPr/>
        </p:nvSpPr>
        <p:spPr>
          <a:xfrm rot="5400000">
            <a:off x="3282316" y="5020197"/>
            <a:ext cx="1328801" cy="4193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63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크기에 따른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생성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구성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threadIdx.x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threadIdx.y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좌표값을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기준으로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Row,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우행렬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원소 접근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</a:t>
            </a:r>
            <a:r>
              <a:rPr kumimoji="1" lang="en-US" altLang="ko-KR" dirty="0" err="1"/>
              <a:t>multipulication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8B050-9156-458C-53C7-9D85E9876A8B}"/>
              </a:ext>
            </a:extLst>
          </p:cNvPr>
          <p:cNvSpPr/>
          <p:nvPr/>
        </p:nvSpPr>
        <p:spPr>
          <a:xfrm>
            <a:off x="680239" y="3282078"/>
            <a:ext cx="956568" cy="960036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F6D6E0-D5E6-9D8A-1F70-EBAE6F768B14}"/>
              </a:ext>
            </a:extLst>
          </p:cNvPr>
          <p:cNvSpPr/>
          <p:nvPr/>
        </p:nvSpPr>
        <p:spPr>
          <a:xfrm>
            <a:off x="321142" y="3067791"/>
            <a:ext cx="4092529" cy="2637551"/>
          </a:xfrm>
          <a:prstGeom prst="roundRect">
            <a:avLst>
              <a:gd name="adj" fmla="val 7274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D8B0301-41B0-B0D2-B50D-9BC526C35519}"/>
              </a:ext>
            </a:extLst>
          </p:cNvPr>
          <p:cNvSpPr/>
          <p:nvPr/>
        </p:nvSpPr>
        <p:spPr>
          <a:xfrm>
            <a:off x="5681126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7F58CBE-9B5C-DCB8-E1C6-23B55AE5DBE0}"/>
              </a:ext>
            </a:extLst>
          </p:cNvPr>
          <p:cNvSpPr/>
          <p:nvPr/>
        </p:nvSpPr>
        <p:spPr>
          <a:xfrm>
            <a:off x="6135884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F9FFFC8-C211-6922-3DE5-375851932E2C}"/>
              </a:ext>
            </a:extLst>
          </p:cNvPr>
          <p:cNvSpPr txBox="1"/>
          <p:nvPr/>
        </p:nvSpPr>
        <p:spPr>
          <a:xfrm>
            <a:off x="5940533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A46B1F25-2381-F7E7-9BB2-8C639FA1787B}"/>
              </a:ext>
            </a:extLst>
          </p:cNvPr>
          <p:cNvSpPr/>
          <p:nvPr/>
        </p:nvSpPr>
        <p:spPr>
          <a:xfrm>
            <a:off x="6672083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98370480-B015-74D0-4DED-87C54F038234}"/>
              </a:ext>
            </a:extLst>
          </p:cNvPr>
          <p:cNvSpPr/>
          <p:nvPr/>
        </p:nvSpPr>
        <p:spPr>
          <a:xfrm>
            <a:off x="7126840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668554B-E863-1D0E-D57F-BC9BCA835A2B}"/>
              </a:ext>
            </a:extLst>
          </p:cNvPr>
          <p:cNvSpPr txBox="1"/>
          <p:nvPr/>
        </p:nvSpPr>
        <p:spPr>
          <a:xfrm>
            <a:off x="6931489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BD88E25-0B1D-7E01-8E37-EE8A8C62A641}"/>
              </a:ext>
            </a:extLst>
          </p:cNvPr>
          <p:cNvSpPr/>
          <p:nvPr/>
        </p:nvSpPr>
        <p:spPr>
          <a:xfrm>
            <a:off x="7660026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92A20B9-656B-8FDE-5D2B-1A088880345D}"/>
              </a:ext>
            </a:extLst>
          </p:cNvPr>
          <p:cNvSpPr/>
          <p:nvPr/>
        </p:nvSpPr>
        <p:spPr>
          <a:xfrm>
            <a:off x="8114784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2C5F337-AA13-FD96-7E1B-1420DC29E6C0}"/>
              </a:ext>
            </a:extLst>
          </p:cNvPr>
          <p:cNvSpPr txBox="1"/>
          <p:nvPr/>
        </p:nvSpPr>
        <p:spPr>
          <a:xfrm>
            <a:off x="7919433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048A0AC-A574-69FF-113F-CE63EFEC1EAD}"/>
              </a:ext>
            </a:extLst>
          </p:cNvPr>
          <p:cNvSpPr txBox="1"/>
          <p:nvPr/>
        </p:nvSpPr>
        <p:spPr>
          <a:xfrm>
            <a:off x="7384967" y="3792259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14238B-CDB1-2ADF-2228-3ED0F1E2C05B}"/>
              </a:ext>
            </a:extLst>
          </p:cNvPr>
          <p:cNvSpPr txBox="1"/>
          <p:nvPr/>
        </p:nvSpPr>
        <p:spPr>
          <a:xfrm>
            <a:off x="6388906" y="3792259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DFCD7FB-5377-F4C3-2788-989496DC7446}"/>
              </a:ext>
            </a:extLst>
          </p:cNvPr>
          <p:cNvSpPr/>
          <p:nvPr/>
        </p:nvSpPr>
        <p:spPr>
          <a:xfrm>
            <a:off x="5693263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006E5204-E28B-14BB-13AA-E00027631162}"/>
              </a:ext>
            </a:extLst>
          </p:cNvPr>
          <p:cNvSpPr/>
          <p:nvPr/>
        </p:nvSpPr>
        <p:spPr>
          <a:xfrm>
            <a:off x="6148021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9C93AF5-7D3B-3707-0D01-8433CC95B879}"/>
              </a:ext>
            </a:extLst>
          </p:cNvPr>
          <p:cNvSpPr txBox="1"/>
          <p:nvPr/>
        </p:nvSpPr>
        <p:spPr>
          <a:xfrm>
            <a:off x="5952670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CA52C28-08D3-194C-4FDF-E6EC83C24FA3}"/>
              </a:ext>
            </a:extLst>
          </p:cNvPr>
          <p:cNvSpPr/>
          <p:nvPr/>
        </p:nvSpPr>
        <p:spPr>
          <a:xfrm>
            <a:off x="6684220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6B19D0AD-76AB-30C7-CF1B-E362800E0767}"/>
              </a:ext>
            </a:extLst>
          </p:cNvPr>
          <p:cNvSpPr/>
          <p:nvPr/>
        </p:nvSpPr>
        <p:spPr>
          <a:xfrm>
            <a:off x="7138978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23C16D1-9F24-B764-4F49-50913EE3EFD8}"/>
              </a:ext>
            </a:extLst>
          </p:cNvPr>
          <p:cNvSpPr txBox="1"/>
          <p:nvPr/>
        </p:nvSpPr>
        <p:spPr>
          <a:xfrm>
            <a:off x="6943627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0C5C7B7-22C0-0B1A-49F4-2042FAB4B2F2}"/>
              </a:ext>
            </a:extLst>
          </p:cNvPr>
          <p:cNvSpPr/>
          <p:nvPr/>
        </p:nvSpPr>
        <p:spPr>
          <a:xfrm>
            <a:off x="7672163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9E62066-EE1C-511B-4DEF-9420694AB855}"/>
              </a:ext>
            </a:extLst>
          </p:cNvPr>
          <p:cNvSpPr/>
          <p:nvPr/>
        </p:nvSpPr>
        <p:spPr>
          <a:xfrm>
            <a:off x="8126921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B644AC1-4E38-8F44-EAF4-79B1AA642057}"/>
              </a:ext>
            </a:extLst>
          </p:cNvPr>
          <p:cNvSpPr txBox="1"/>
          <p:nvPr/>
        </p:nvSpPr>
        <p:spPr>
          <a:xfrm>
            <a:off x="7931570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7D67C0A-74CB-2C1C-93AD-B89C0E400374}"/>
              </a:ext>
            </a:extLst>
          </p:cNvPr>
          <p:cNvSpPr txBox="1"/>
          <p:nvPr/>
        </p:nvSpPr>
        <p:spPr>
          <a:xfrm>
            <a:off x="7397104" y="4450297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A77F26A-11C3-010A-5FB4-2151386ECBFC}"/>
              </a:ext>
            </a:extLst>
          </p:cNvPr>
          <p:cNvSpPr txBox="1"/>
          <p:nvPr/>
        </p:nvSpPr>
        <p:spPr>
          <a:xfrm>
            <a:off x="6401043" y="4450297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6078E112-41D3-E6F8-3F70-21EB5171F44E}"/>
              </a:ext>
            </a:extLst>
          </p:cNvPr>
          <p:cNvSpPr/>
          <p:nvPr/>
        </p:nvSpPr>
        <p:spPr>
          <a:xfrm>
            <a:off x="8792795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BF01C1A-E020-84F2-5AC0-DD383386AF07}"/>
              </a:ext>
            </a:extLst>
          </p:cNvPr>
          <p:cNvSpPr/>
          <p:nvPr/>
        </p:nvSpPr>
        <p:spPr>
          <a:xfrm>
            <a:off x="9247553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F679C83-3E73-BDFA-630C-DDF343041CD5}"/>
              </a:ext>
            </a:extLst>
          </p:cNvPr>
          <p:cNvSpPr txBox="1"/>
          <p:nvPr/>
        </p:nvSpPr>
        <p:spPr>
          <a:xfrm>
            <a:off x="9052202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9C8CDA49-6E3F-F044-FB5D-834AE7B78BB8}"/>
              </a:ext>
            </a:extLst>
          </p:cNvPr>
          <p:cNvSpPr/>
          <p:nvPr/>
        </p:nvSpPr>
        <p:spPr>
          <a:xfrm>
            <a:off x="9783752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67F43C4-6558-B521-7403-29ABD7F53EEA}"/>
              </a:ext>
            </a:extLst>
          </p:cNvPr>
          <p:cNvSpPr/>
          <p:nvPr/>
        </p:nvSpPr>
        <p:spPr>
          <a:xfrm>
            <a:off x="10238509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1FAACD4-6685-F914-FF56-ED06755B28A4}"/>
              </a:ext>
            </a:extLst>
          </p:cNvPr>
          <p:cNvSpPr txBox="1"/>
          <p:nvPr/>
        </p:nvSpPr>
        <p:spPr>
          <a:xfrm>
            <a:off x="10043159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F3E0929-F019-8BAD-7E2F-E112A185EE2B}"/>
              </a:ext>
            </a:extLst>
          </p:cNvPr>
          <p:cNvSpPr/>
          <p:nvPr/>
        </p:nvSpPr>
        <p:spPr>
          <a:xfrm>
            <a:off x="10771695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A5F2CDF-1FF8-20C2-007B-DE2CD44B0F7F}"/>
              </a:ext>
            </a:extLst>
          </p:cNvPr>
          <p:cNvSpPr/>
          <p:nvPr/>
        </p:nvSpPr>
        <p:spPr>
          <a:xfrm>
            <a:off x="11226453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47C32A5-7DA3-B6FE-2065-A109A29948E1}"/>
              </a:ext>
            </a:extLst>
          </p:cNvPr>
          <p:cNvSpPr txBox="1"/>
          <p:nvPr/>
        </p:nvSpPr>
        <p:spPr>
          <a:xfrm>
            <a:off x="11031102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9364D78-974F-A269-50A7-6FE5A3ABCBCB}"/>
              </a:ext>
            </a:extLst>
          </p:cNvPr>
          <p:cNvSpPr txBox="1"/>
          <p:nvPr/>
        </p:nvSpPr>
        <p:spPr>
          <a:xfrm>
            <a:off x="10496636" y="378088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5F1B942A-E27A-C317-6F40-36519B2E8521}"/>
              </a:ext>
            </a:extLst>
          </p:cNvPr>
          <p:cNvSpPr txBox="1"/>
          <p:nvPr/>
        </p:nvSpPr>
        <p:spPr>
          <a:xfrm>
            <a:off x="9500575" y="378088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6E3D532-6D35-DA18-5B30-8142EAC70B63}"/>
              </a:ext>
            </a:extLst>
          </p:cNvPr>
          <p:cNvSpPr/>
          <p:nvPr/>
        </p:nvSpPr>
        <p:spPr>
          <a:xfrm>
            <a:off x="8792794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7672DE9C-628D-885F-DDB1-44516C027F95}"/>
              </a:ext>
            </a:extLst>
          </p:cNvPr>
          <p:cNvSpPr/>
          <p:nvPr/>
        </p:nvSpPr>
        <p:spPr>
          <a:xfrm>
            <a:off x="9247552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CCFF1046-5C0A-B21A-A3F5-074F373D9813}"/>
              </a:ext>
            </a:extLst>
          </p:cNvPr>
          <p:cNvSpPr txBox="1"/>
          <p:nvPr/>
        </p:nvSpPr>
        <p:spPr>
          <a:xfrm>
            <a:off x="9052201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3331565-B4B7-783C-6772-4E4B32C6F87D}"/>
              </a:ext>
            </a:extLst>
          </p:cNvPr>
          <p:cNvSpPr/>
          <p:nvPr/>
        </p:nvSpPr>
        <p:spPr>
          <a:xfrm>
            <a:off x="9783751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B64DBF2-80B7-A0A7-D361-6E605607FC75}"/>
              </a:ext>
            </a:extLst>
          </p:cNvPr>
          <p:cNvSpPr/>
          <p:nvPr/>
        </p:nvSpPr>
        <p:spPr>
          <a:xfrm>
            <a:off x="10238509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0165EAF-F5C2-41A8-528E-0C0D8672ED41}"/>
              </a:ext>
            </a:extLst>
          </p:cNvPr>
          <p:cNvSpPr txBox="1"/>
          <p:nvPr/>
        </p:nvSpPr>
        <p:spPr>
          <a:xfrm>
            <a:off x="10043158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EB44DBC8-9182-EADA-C0B9-013C1F1B4F92}"/>
              </a:ext>
            </a:extLst>
          </p:cNvPr>
          <p:cNvSpPr/>
          <p:nvPr/>
        </p:nvSpPr>
        <p:spPr>
          <a:xfrm>
            <a:off x="10771695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E9ECC20-766E-E470-DB91-087EA646840A}"/>
              </a:ext>
            </a:extLst>
          </p:cNvPr>
          <p:cNvSpPr/>
          <p:nvPr/>
        </p:nvSpPr>
        <p:spPr>
          <a:xfrm>
            <a:off x="11226452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70BD276-26C8-70D1-0FDA-FD1799B7AE20}"/>
              </a:ext>
            </a:extLst>
          </p:cNvPr>
          <p:cNvSpPr txBox="1"/>
          <p:nvPr/>
        </p:nvSpPr>
        <p:spPr>
          <a:xfrm>
            <a:off x="11031101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30E97A74-E267-8FA4-4BEC-D2D5916C99A5}"/>
              </a:ext>
            </a:extLst>
          </p:cNvPr>
          <p:cNvSpPr txBox="1"/>
          <p:nvPr/>
        </p:nvSpPr>
        <p:spPr>
          <a:xfrm>
            <a:off x="10496635" y="4450298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927EEB15-5D6E-10C3-3744-4B674EB6DE47}"/>
              </a:ext>
            </a:extLst>
          </p:cNvPr>
          <p:cNvSpPr txBox="1"/>
          <p:nvPr/>
        </p:nvSpPr>
        <p:spPr>
          <a:xfrm>
            <a:off x="9500574" y="4450298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58" name="왼쪽 중괄호 357">
            <a:extLst>
              <a:ext uri="{FF2B5EF4-FFF2-40B4-BE49-F238E27FC236}">
                <a16:creationId xmlns:a16="http://schemas.microsoft.com/office/drawing/2014/main" id="{C4032A65-153F-7498-D8CE-5D5907ACFDC0}"/>
              </a:ext>
            </a:extLst>
          </p:cNvPr>
          <p:cNvSpPr/>
          <p:nvPr/>
        </p:nvSpPr>
        <p:spPr>
          <a:xfrm>
            <a:off x="5364661" y="3780882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왼쪽 중괄호 358">
            <a:extLst>
              <a:ext uri="{FF2B5EF4-FFF2-40B4-BE49-F238E27FC236}">
                <a16:creationId xmlns:a16="http://schemas.microsoft.com/office/drawing/2014/main" id="{BC645899-C76C-A579-9919-783E8F958271}"/>
              </a:ext>
            </a:extLst>
          </p:cNvPr>
          <p:cNvSpPr/>
          <p:nvPr/>
        </p:nvSpPr>
        <p:spPr>
          <a:xfrm flipH="1">
            <a:off x="11608740" y="3783218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F3DB3EA-FAA9-BFA4-962A-8EDBB8FDFDCA}"/>
              </a:ext>
            </a:extLst>
          </p:cNvPr>
          <p:cNvSpPr/>
          <p:nvPr/>
        </p:nvSpPr>
        <p:spPr>
          <a:xfrm>
            <a:off x="567406" y="3313869"/>
            <a:ext cx="1104592" cy="1004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자유형: 도형 385">
            <a:extLst>
              <a:ext uri="{FF2B5EF4-FFF2-40B4-BE49-F238E27FC236}">
                <a16:creationId xmlns:a16="http://schemas.microsoft.com/office/drawing/2014/main" id="{9CBE4AF8-E857-1FAF-3769-C0493C1AC6BD}"/>
              </a:ext>
            </a:extLst>
          </p:cNvPr>
          <p:cNvSpPr/>
          <p:nvPr/>
        </p:nvSpPr>
        <p:spPr>
          <a:xfrm>
            <a:off x="728817" y="3404591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EBE207-A655-6341-F1D1-52EF4274BB9F}"/>
              </a:ext>
            </a:extLst>
          </p:cNvPr>
          <p:cNvSpPr txBox="1"/>
          <p:nvPr/>
        </p:nvSpPr>
        <p:spPr>
          <a:xfrm>
            <a:off x="613424" y="3684537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T[0,0]</a:t>
            </a:r>
            <a:endParaRPr lang="ko-KR" altLang="en-US" sz="700" b="1" i="1" dirty="0"/>
          </a:p>
        </p:txBody>
      </p:sp>
      <p:sp>
        <p:nvSpPr>
          <p:cNvPr id="395" name="자유형: 도형 394">
            <a:extLst>
              <a:ext uri="{FF2B5EF4-FFF2-40B4-BE49-F238E27FC236}">
                <a16:creationId xmlns:a16="http://schemas.microsoft.com/office/drawing/2014/main" id="{8DEF95FE-D1AF-26CA-3335-4EBCC4F94547}"/>
              </a:ext>
            </a:extLst>
          </p:cNvPr>
          <p:cNvSpPr/>
          <p:nvPr/>
        </p:nvSpPr>
        <p:spPr>
          <a:xfrm>
            <a:off x="995612" y="3404591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5FED2201-5588-B701-EDFC-4F92789A5B28}"/>
              </a:ext>
            </a:extLst>
          </p:cNvPr>
          <p:cNvSpPr txBox="1"/>
          <p:nvPr/>
        </p:nvSpPr>
        <p:spPr>
          <a:xfrm>
            <a:off x="880219" y="3684537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T[0,1]</a:t>
            </a:r>
            <a:endParaRPr lang="ko-KR" altLang="en-US" sz="700" b="1" i="1" dirty="0"/>
          </a:p>
        </p:txBody>
      </p:sp>
      <p:sp>
        <p:nvSpPr>
          <p:cNvPr id="397" name="자유형: 도형 396">
            <a:extLst>
              <a:ext uri="{FF2B5EF4-FFF2-40B4-BE49-F238E27FC236}">
                <a16:creationId xmlns:a16="http://schemas.microsoft.com/office/drawing/2014/main" id="{DC888A5E-5C60-2127-5221-903B8D7E192B}"/>
              </a:ext>
            </a:extLst>
          </p:cNvPr>
          <p:cNvSpPr/>
          <p:nvPr/>
        </p:nvSpPr>
        <p:spPr>
          <a:xfrm>
            <a:off x="1255777" y="3402836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0A4FE5B-6B61-0151-B5F1-E304B33C6E38}"/>
              </a:ext>
            </a:extLst>
          </p:cNvPr>
          <p:cNvSpPr txBox="1"/>
          <p:nvPr/>
        </p:nvSpPr>
        <p:spPr>
          <a:xfrm>
            <a:off x="1140384" y="3682782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T[0,2]</a:t>
            </a:r>
            <a:endParaRPr lang="ko-KR" altLang="en-US" sz="700" b="1" i="1" dirty="0"/>
          </a:p>
        </p:txBody>
      </p:sp>
      <p:sp>
        <p:nvSpPr>
          <p:cNvPr id="399" name="자유형: 도형 398">
            <a:extLst>
              <a:ext uri="{FF2B5EF4-FFF2-40B4-BE49-F238E27FC236}">
                <a16:creationId xmlns:a16="http://schemas.microsoft.com/office/drawing/2014/main" id="{AB25D424-4DFB-D491-CF87-146C7821BE65}"/>
              </a:ext>
            </a:extLst>
          </p:cNvPr>
          <p:cNvSpPr/>
          <p:nvPr/>
        </p:nvSpPr>
        <p:spPr>
          <a:xfrm>
            <a:off x="1503007" y="340458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3A7B716-9928-39F8-C28F-FF86D89DB340}"/>
              </a:ext>
            </a:extLst>
          </p:cNvPr>
          <p:cNvSpPr txBox="1"/>
          <p:nvPr/>
        </p:nvSpPr>
        <p:spPr>
          <a:xfrm>
            <a:off x="1387614" y="3684529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T[0,3]</a:t>
            </a:r>
            <a:endParaRPr lang="ko-KR" altLang="en-US" sz="700" b="1" i="1" dirty="0"/>
          </a:p>
        </p:txBody>
      </p:sp>
      <p:sp>
        <p:nvSpPr>
          <p:cNvPr id="401" name="자유형: 도형 400">
            <a:extLst>
              <a:ext uri="{FF2B5EF4-FFF2-40B4-BE49-F238E27FC236}">
                <a16:creationId xmlns:a16="http://schemas.microsoft.com/office/drawing/2014/main" id="{CA8FD39E-B05B-E075-F723-3524BFA653FD}"/>
              </a:ext>
            </a:extLst>
          </p:cNvPr>
          <p:cNvSpPr/>
          <p:nvPr/>
        </p:nvSpPr>
        <p:spPr>
          <a:xfrm>
            <a:off x="724435" y="3831920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8F59FB7-A0FE-3B25-85C2-7B72401FA31F}"/>
              </a:ext>
            </a:extLst>
          </p:cNvPr>
          <p:cNvSpPr txBox="1"/>
          <p:nvPr/>
        </p:nvSpPr>
        <p:spPr>
          <a:xfrm>
            <a:off x="609042" y="4111866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T[1,0]</a:t>
            </a:r>
            <a:endParaRPr lang="ko-KR" altLang="en-US" sz="700" b="1" i="1" dirty="0"/>
          </a:p>
        </p:txBody>
      </p:sp>
      <p:sp>
        <p:nvSpPr>
          <p:cNvPr id="403" name="자유형: 도형 402">
            <a:extLst>
              <a:ext uri="{FF2B5EF4-FFF2-40B4-BE49-F238E27FC236}">
                <a16:creationId xmlns:a16="http://schemas.microsoft.com/office/drawing/2014/main" id="{1870D4C5-9F83-DED1-A7EC-788101799DDF}"/>
              </a:ext>
            </a:extLst>
          </p:cNvPr>
          <p:cNvSpPr/>
          <p:nvPr/>
        </p:nvSpPr>
        <p:spPr>
          <a:xfrm>
            <a:off x="991230" y="3831920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7E8285B-2F34-686D-7952-2C70ADC93A03}"/>
              </a:ext>
            </a:extLst>
          </p:cNvPr>
          <p:cNvSpPr txBox="1"/>
          <p:nvPr/>
        </p:nvSpPr>
        <p:spPr>
          <a:xfrm>
            <a:off x="875837" y="4111866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T[1,1]</a:t>
            </a:r>
            <a:endParaRPr lang="ko-KR" altLang="en-US" sz="700" b="1" i="1" dirty="0"/>
          </a:p>
        </p:txBody>
      </p:sp>
      <p:sp>
        <p:nvSpPr>
          <p:cNvPr id="405" name="자유형: 도형 404">
            <a:extLst>
              <a:ext uri="{FF2B5EF4-FFF2-40B4-BE49-F238E27FC236}">
                <a16:creationId xmlns:a16="http://schemas.microsoft.com/office/drawing/2014/main" id="{FEB3ACED-33F4-94D9-E8C4-AAB0232DF644}"/>
              </a:ext>
            </a:extLst>
          </p:cNvPr>
          <p:cNvSpPr/>
          <p:nvPr/>
        </p:nvSpPr>
        <p:spPr>
          <a:xfrm>
            <a:off x="1251395" y="3830165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70B2D1E-3490-490D-C4F3-C26DE3BF09A9}"/>
              </a:ext>
            </a:extLst>
          </p:cNvPr>
          <p:cNvSpPr txBox="1"/>
          <p:nvPr/>
        </p:nvSpPr>
        <p:spPr>
          <a:xfrm>
            <a:off x="1136002" y="4110111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T[1,2]</a:t>
            </a:r>
            <a:endParaRPr lang="ko-KR" altLang="en-US" sz="700" b="1" i="1" dirty="0"/>
          </a:p>
        </p:txBody>
      </p:sp>
      <p:sp>
        <p:nvSpPr>
          <p:cNvPr id="407" name="자유형: 도형 406">
            <a:extLst>
              <a:ext uri="{FF2B5EF4-FFF2-40B4-BE49-F238E27FC236}">
                <a16:creationId xmlns:a16="http://schemas.microsoft.com/office/drawing/2014/main" id="{23A5961A-C9FE-3B9A-02EA-7A6CC4CC6AC9}"/>
              </a:ext>
            </a:extLst>
          </p:cNvPr>
          <p:cNvSpPr/>
          <p:nvPr/>
        </p:nvSpPr>
        <p:spPr>
          <a:xfrm>
            <a:off x="1498625" y="3831912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E48C02FF-472B-32F0-0EF9-330B0B494404}"/>
              </a:ext>
            </a:extLst>
          </p:cNvPr>
          <p:cNvSpPr txBox="1"/>
          <p:nvPr/>
        </p:nvSpPr>
        <p:spPr>
          <a:xfrm>
            <a:off x="1383232" y="4111858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T[1,3]</a:t>
            </a:r>
            <a:endParaRPr lang="ko-KR" altLang="en-US" sz="700" b="1" i="1" dirty="0"/>
          </a:p>
        </p:txBody>
      </p:sp>
      <p:cxnSp>
        <p:nvCxnSpPr>
          <p:cNvPr id="374" name="연결선: 꺾임 373">
            <a:extLst>
              <a:ext uri="{FF2B5EF4-FFF2-40B4-BE49-F238E27FC236}">
                <a16:creationId xmlns:a16="http://schemas.microsoft.com/office/drawing/2014/main" id="{78C1537F-FD50-7E27-7226-B58B205D53FD}"/>
              </a:ext>
            </a:extLst>
          </p:cNvPr>
          <p:cNvCxnSpPr>
            <a:cxnSpLocks/>
            <a:stCxn id="371" idx="0"/>
            <a:endCxn id="421" idx="0"/>
          </p:cNvCxnSpPr>
          <p:nvPr/>
        </p:nvCxnSpPr>
        <p:spPr>
          <a:xfrm rot="16200000" flipH="1">
            <a:off x="3693973" y="425400"/>
            <a:ext cx="423557" cy="6335477"/>
          </a:xfrm>
          <a:prstGeom prst="bentConnector3">
            <a:avLst>
              <a:gd name="adj1" fmla="val -125933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0FCB811-92D9-8529-1B6F-8D759D7EE8C2}"/>
              </a:ext>
            </a:extLst>
          </p:cNvPr>
          <p:cNvSpPr/>
          <p:nvPr/>
        </p:nvSpPr>
        <p:spPr>
          <a:xfrm>
            <a:off x="609042" y="3381360"/>
            <a:ext cx="257944" cy="4280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13BB808-07DC-49E0-78AB-9C4AC70EE2D5}"/>
              </a:ext>
            </a:extLst>
          </p:cNvPr>
          <p:cNvSpPr/>
          <p:nvPr/>
        </p:nvSpPr>
        <p:spPr>
          <a:xfrm>
            <a:off x="5641967" y="3804917"/>
            <a:ext cx="2863047" cy="4280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2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행렬은 실제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리스트로 구현함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1719E4E5-2F6C-38C9-85E6-D9C8FD2592A4}"/>
              </a:ext>
            </a:extLst>
          </p:cNvPr>
          <p:cNvSpPr txBox="1"/>
          <p:nvPr/>
        </p:nvSpPr>
        <p:spPr>
          <a:xfrm>
            <a:off x="1246955" y="4182654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A: 2 x 3</a:t>
            </a:r>
            <a:endParaRPr lang="ko-KR" altLang="en-US" b="1" i="1" dirty="0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8F985A49-99C5-0CFD-DB06-1B5424168612}"/>
              </a:ext>
            </a:extLst>
          </p:cNvPr>
          <p:cNvSpPr txBox="1"/>
          <p:nvPr/>
        </p:nvSpPr>
        <p:spPr>
          <a:xfrm>
            <a:off x="3297779" y="4189678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B: 3 x 2</a:t>
            </a:r>
            <a:endParaRPr lang="ko-KR" altLang="en-US" b="1" i="1" dirty="0"/>
          </a:p>
        </p:txBody>
      </p:sp>
      <p:sp>
        <p:nvSpPr>
          <p:cNvPr id="515" name="왼쪽 중괄호 514">
            <a:extLst>
              <a:ext uri="{FF2B5EF4-FFF2-40B4-BE49-F238E27FC236}">
                <a16:creationId xmlns:a16="http://schemas.microsoft.com/office/drawing/2014/main" id="{FEAAC8E7-0A25-2C87-F1CC-8BB3684AD89B}"/>
              </a:ext>
            </a:extLst>
          </p:cNvPr>
          <p:cNvSpPr/>
          <p:nvPr/>
        </p:nvSpPr>
        <p:spPr>
          <a:xfrm>
            <a:off x="756620" y="2898724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왼쪽 중괄호 515">
            <a:extLst>
              <a:ext uri="{FF2B5EF4-FFF2-40B4-BE49-F238E27FC236}">
                <a16:creationId xmlns:a16="http://schemas.microsoft.com/office/drawing/2014/main" id="{4E552F15-9AB4-453C-FB40-AD14D0327D4A}"/>
              </a:ext>
            </a:extLst>
          </p:cNvPr>
          <p:cNvSpPr/>
          <p:nvPr/>
        </p:nvSpPr>
        <p:spPr>
          <a:xfrm flipH="1">
            <a:off x="2267684" y="2898724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E9D165CA-23A8-124D-6936-C16861C8D656}"/>
              </a:ext>
            </a:extLst>
          </p:cNvPr>
          <p:cNvSpPr/>
          <p:nvPr/>
        </p:nvSpPr>
        <p:spPr>
          <a:xfrm>
            <a:off x="1014369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11A77CAA-0D0D-6F26-F71F-23FD27D1E885}"/>
              </a:ext>
            </a:extLst>
          </p:cNvPr>
          <p:cNvSpPr/>
          <p:nvPr/>
        </p:nvSpPr>
        <p:spPr>
          <a:xfrm>
            <a:off x="1463614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EBFFE699-7576-6377-172A-85D6016CE492}"/>
              </a:ext>
            </a:extLst>
          </p:cNvPr>
          <p:cNvSpPr/>
          <p:nvPr/>
        </p:nvSpPr>
        <p:spPr>
          <a:xfrm>
            <a:off x="1014369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4201BC6A-0DB4-68EC-E6D1-49F8912E4CA8}"/>
              </a:ext>
            </a:extLst>
          </p:cNvPr>
          <p:cNvSpPr/>
          <p:nvPr/>
        </p:nvSpPr>
        <p:spPr>
          <a:xfrm>
            <a:off x="1463614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B1E17ED9-EF56-81A8-70A6-917A2486D48F}"/>
              </a:ext>
            </a:extLst>
          </p:cNvPr>
          <p:cNvSpPr/>
          <p:nvPr/>
        </p:nvSpPr>
        <p:spPr>
          <a:xfrm>
            <a:off x="1912858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3785CF49-4EAB-90DB-E1EE-E6CCF93BABDD}"/>
              </a:ext>
            </a:extLst>
          </p:cNvPr>
          <p:cNvSpPr/>
          <p:nvPr/>
        </p:nvSpPr>
        <p:spPr>
          <a:xfrm>
            <a:off x="1912858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3" name="왼쪽 중괄호 522">
            <a:extLst>
              <a:ext uri="{FF2B5EF4-FFF2-40B4-BE49-F238E27FC236}">
                <a16:creationId xmlns:a16="http://schemas.microsoft.com/office/drawing/2014/main" id="{8C4251CE-C7E8-29F4-EF5F-D1AD6CEFDCAD}"/>
              </a:ext>
            </a:extLst>
          </p:cNvPr>
          <p:cNvSpPr/>
          <p:nvPr/>
        </p:nvSpPr>
        <p:spPr>
          <a:xfrm>
            <a:off x="3118963" y="2675700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왼쪽 중괄호 523">
            <a:extLst>
              <a:ext uri="{FF2B5EF4-FFF2-40B4-BE49-F238E27FC236}">
                <a16:creationId xmlns:a16="http://schemas.microsoft.com/office/drawing/2014/main" id="{72FABDA4-E49A-B766-4824-90DDA9DCC963}"/>
              </a:ext>
            </a:extLst>
          </p:cNvPr>
          <p:cNvSpPr/>
          <p:nvPr/>
        </p:nvSpPr>
        <p:spPr>
          <a:xfrm flipH="1">
            <a:off x="4166107" y="2675700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46513975-A9E9-9FF0-CE81-74CC1C8C383B}"/>
              </a:ext>
            </a:extLst>
          </p:cNvPr>
          <p:cNvSpPr/>
          <p:nvPr/>
        </p:nvSpPr>
        <p:spPr>
          <a:xfrm>
            <a:off x="3376713" y="2763369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C0046A54-01FD-5A93-AAF2-A083E962E06D}"/>
              </a:ext>
            </a:extLst>
          </p:cNvPr>
          <p:cNvSpPr/>
          <p:nvPr/>
        </p:nvSpPr>
        <p:spPr>
          <a:xfrm>
            <a:off x="3825957" y="276336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34C983D1-C15D-716A-17D6-68F4EBA77FC2}"/>
              </a:ext>
            </a:extLst>
          </p:cNvPr>
          <p:cNvSpPr/>
          <p:nvPr/>
        </p:nvSpPr>
        <p:spPr>
          <a:xfrm>
            <a:off x="3376713" y="3213000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7D591886-CF88-C9DC-2B97-EADEE023BEE8}"/>
              </a:ext>
            </a:extLst>
          </p:cNvPr>
          <p:cNvSpPr/>
          <p:nvPr/>
        </p:nvSpPr>
        <p:spPr>
          <a:xfrm>
            <a:off x="3825957" y="3213000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33067864-F28B-4280-8E7B-1A1ECFFE14AB}"/>
              </a:ext>
            </a:extLst>
          </p:cNvPr>
          <p:cNvSpPr/>
          <p:nvPr/>
        </p:nvSpPr>
        <p:spPr>
          <a:xfrm>
            <a:off x="3376713" y="3662631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CF489971-FC2E-9562-66DF-9649A8E0BA39}"/>
              </a:ext>
            </a:extLst>
          </p:cNvPr>
          <p:cNvSpPr/>
          <p:nvPr/>
        </p:nvSpPr>
        <p:spPr>
          <a:xfrm>
            <a:off x="3825957" y="365372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B85C609C-4AB0-038B-7633-3E48A8A20EAB}"/>
              </a:ext>
            </a:extLst>
          </p:cNvPr>
          <p:cNvSpPr txBox="1"/>
          <p:nvPr/>
        </p:nvSpPr>
        <p:spPr>
          <a:xfrm>
            <a:off x="2678361" y="3029183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32" name="화살표: 오른쪽 531">
            <a:extLst>
              <a:ext uri="{FF2B5EF4-FFF2-40B4-BE49-F238E27FC236}">
                <a16:creationId xmlns:a16="http://schemas.microsoft.com/office/drawing/2014/main" id="{9741DD49-4713-8111-44DE-5D015F9B56FF}"/>
              </a:ext>
            </a:extLst>
          </p:cNvPr>
          <p:cNvSpPr/>
          <p:nvPr/>
        </p:nvSpPr>
        <p:spPr>
          <a:xfrm>
            <a:off x="4885453" y="3282878"/>
            <a:ext cx="614006" cy="27048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ED3030F-10AC-9D12-926D-040F71B94FF8}"/>
              </a:ext>
            </a:extLst>
          </p:cNvPr>
          <p:cNvSpPr txBox="1"/>
          <p:nvPr/>
        </p:nvSpPr>
        <p:spPr>
          <a:xfrm>
            <a:off x="8755185" y="3061119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48989490-E445-077B-A3F0-2DE6EFF2E71C}"/>
              </a:ext>
            </a:extLst>
          </p:cNvPr>
          <p:cNvSpPr/>
          <p:nvPr/>
        </p:nvSpPr>
        <p:spPr>
          <a:xfrm>
            <a:off x="6007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5945F3C9-D295-938D-AA54-40C52B00DC4F}"/>
              </a:ext>
            </a:extLst>
          </p:cNvPr>
          <p:cNvSpPr/>
          <p:nvPr/>
        </p:nvSpPr>
        <p:spPr>
          <a:xfrm>
            <a:off x="6439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60174AE1-9935-1147-14FA-D13503861E14}"/>
              </a:ext>
            </a:extLst>
          </p:cNvPr>
          <p:cNvSpPr/>
          <p:nvPr/>
        </p:nvSpPr>
        <p:spPr>
          <a:xfrm>
            <a:off x="6871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9FA5A1CC-BD26-7881-0814-617F2503D76B}"/>
              </a:ext>
            </a:extLst>
          </p:cNvPr>
          <p:cNvSpPr/>
          <p:nvPr/>
        </p:nvSpPr>
        <p:spPr>
          <a:xfrm>
            <a:off x="7303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82FCE0DC-0D94-B163-1134-D3745ADAAC77}"/>
              </a:ext>
            </a:extLst>
          </p:cNvPr>
          <p:cNvSpPr/>
          <p:nvPr/>
        </p:nvSpPr>
        <p:spPr>
          <a:xfrm>
            <a:off x="7735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45FF9069-E370-5979-5E4C-B78784E61ED1}"/>
              </a:ext>
            </a:extLst>
          </p:cNvPr>
          <p:cNvSpPr/>
          <p:nvPr/>
        </p:nvSpPr>
        <p:spPr>
          <a:xfrm>
            <a:off x="8167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FD49831D-319B-BCFF-614A-6E2DF8A2D9AC}"/>
              </a:ext>
            </a:extLst>
          </p:cNvPr>
          <p:cNvSpPr/>
          <p:nvPr/>
        </p:nvSpPr>
        <p:spPr>
          <a:xfrm>
            <a:off x="9156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70C1EEE4-2F92-EC6E-6F63-BEA8E7E00EE8}"/>
              </a:ext>
            </a:extLst>
          </p:cNvPr>
          <p:cNvSpPr/>
          <p:nvPr/>
        </p:nvSpPr>
        <p:spPr>
          <a:xfrm>
            <a:off x="9588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E5C9C9AB-3531-4954-5A11-49FB1913F95B}"/>
              </a:ext>
            </a:extLst>
          </p:cNvPr>
          <p:cNvSpPr/>
          <p:nvPr/>
        </p:nvSpPr>
        <p:spPr>
          <a:xfrm>
            <a:off x="10020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92BBAB0D-EEB1-1357-FB90-D8B347E3CED5}"/>
              </a:ext>
            </a:extLst>
          </p:cNvPr>
          <p:cNvSpPr/>
          <p:nvPr/>
        </p:nvSpPr>
        <p:spPr>
          <a:xfrm>
            <a:off x="10452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884981AC-70FE-3B73-5712-A2D157F14CA9}"/>
              </a:ext>
            </a:extLst>
          </p:cNvPr>
          <p:cNvSpPr/>
          <p:nvPr/>
        </p:nvSpPr>
        <p:spPr>
          <a:xfrm>
            <a:off x="10884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5D6050FD-E9BB-0252-40F3-06CB408468D2}"/>
              </a:ext>
            </a:extLst>
          </p:cNvPr>
          <p:cNvSpPr/>
          <p:nvPr/>
        </p:nvSpPr>
        <p:spPr>
          <a:xfrm>
            <a:off x="11316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2A275F2-7786-28B0-9A26-8D91CF5806A7}"/>
              </a:ext>
            </a:extLst>
          </p:cNvPr>
          <p:cNvSpPr txBox="1"/>
          <p:nvPr/>
        </p:nvSpPr>
        <p:spPr>
          <a:xfrm>
            <a:off x="7141086" y="3773605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0CAC871-A74F-AF1A-CFE7-8DD9A1AB44FF}"/>
              </a:ext>
            </a:extLst>
          </p:cNvPr>
          <p:cNvSpPr txBox="1"/>
          <p:nvPr/>
        </p:nvSpPr>
        <p:spPr>
          <a:xfrm>
            <a:off x="10291647" y="3778247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432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9233-312F-879C-1210-6861808E20BE}"/>
              </a:ext>
            </a:extLst>
          </p:cNvPr>
          <p:cNvSpPr txBox="1"/>
          <p:nvPr/>
        </p:nvSpPr>
        <p:spPr>
          <a:xfrm>
            <a:off x="5018714" y="6073140"/>
            <a:ext cx="6128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NVIDIA </a:t>
            </a:r>
            <a:r>
              <a:rPr lang="ko-KR" altLang="en-US" sz="1000" dirty="0">
                <a:solidFill>
                  <a:schemeClr val="accent5"/>
                </a:solidFill>
              </a:rPr>
              <a:t>CUDA_C_Programming_Guide.pdf</a:t>
            </a:r>
            <a:r>
              <a:rPr lang="en-US" altLang="ko-KR" sz="1000" dirty="0">
                <a:solidFill>
                  <a:schemeClr val="accent5"/>
                </a:solidFill>
              </a:rPr>
              <a:t>, https://developer.nvidia.com/cuda-zone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96B306-3EA9-ED48-146E-66B72752106A}"/>
              </a:ext>
            </a:extLst>
          </p:cNvPr>
          <p:cNvGrpSpPr/>
          <p:nvPr/>
        </p:nvGrpSpPr>
        <p:grpSpPr>
          <a:xfrm>
            <a:off x="1765971" y="1329144"/>
            <a:ext cx="7730453" cy="3747579"/>
            <a:chOff x="1965996" y="1595844"/>
            <a:chExt cx="7730453" cy="37475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8BED66-E1F4-4458-16F1-5913D7FE6DB1}"/>
                </a:ext>
              </a:extLst>
            </p:cNvPr>
            <p:cNvSpPr/>
            <p:nvPr/>
          </p:nvSpPr>
          <p:spPr>
            <a:xfrm>
              <a:off x="1965996" y="4419165"/>
              <a:ext cx="3729514" cy="92425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DRAM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63CFAA-E897-2819-5264-746AD845A304}"/>
                </a:ext>
              </a:extLst>
            </p:cNvPr>
            <p:cNvSpPr/>
            <p:nvPr/>
          </p:nvSpPr>
          <p:spPr>
            <a:xfrm>
              <a:off x="5981469" y="4419165"/>
              <a:ext cx="3714980" cy="92425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DRAM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8209D0-B7D7-705B-F2DD-E986B548C01F}"/>
                </a:ext>
              </a:extLst>
            </p:cNvPr>
            <p:cNvSpPr/>
            <p:nvPr/>
          </p:nvSpPr>
          <p:spPr>
            <a:xfrm>
              <a:off x="1965996" y="3828816"/>
              <a:ext cx="3729514" cy="52927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387F92-9894-532A-3275-8D21F34F7AB9}"/>
                </a:ext>
              </a:extLst>
            </p:cNvPr>
            <p:cNvGrpSpPr/>
            <p:nvPr/>
          </p:nvGrpSpPr>
          <p:grpSpPr>
            <a:xfrm>
              <a:off x="1965996" y="1595844"/>
              <a:ext cx="3729514" cy="2175605"/>
              <a:chOff x="1556422" y="2216729"/>
              <a:chExt cx="3462292" cy="16817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9C8A81E-3139-D1EB-AA83-B7BD6B4CA6C6}"/>
                  </a:ext>
                </a:extLst>
              </p:cNvPr>
              <p:cNvSpPr/>
              <p:nvPr/>
            </p:nvSpPr>
            <p:spPr>
              <a:xfrm>
                <a:off x="1556422" y="2216729"/>
                <a:ext cx="1562470" cy="1681751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Control 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FD3D235-E740-8F33-B897-96A8176915DB}"/>
                  </a:ext>
                </a:extLst>
              </p:cNvPr>
              <p:cNvSpPr/>
              <p:nvPr/>
            </p:nvSpPr>
            <p:spPr>
              <a:xfrm>
                <a:off x="3196851" y="3088086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DDB5887-719D-B848-6F4A-38627EDBA64B}"/>
                  </a:ext>
                </a:extLst>
              </p:cNvPr>
              <p:cNvSpPr/>
              <p:nvPr/>
            </p:nvSpPr>
            <p:spPr>
              <a:xfrm>
                <a:off x="4146762" y="3088085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B4FDA98-BB31-F4D5-458C-9C675D91B597}"/>
                  </a:ext>
                </a:extLst>
              </p:cNvPr>
              <p:cNvSpPr/>
              <p:nvPr/>
            </p:nvSpPr>
            <p:spPr>
              <a:xfrm>
                <a:off x="3196851" y="2216730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7690355-2D9F-72A4-705C-318C6F36566F}"/>
                  </a:ext>
                </a:extLst>
              </p:cNvPr>
              <p:cNvSpPr/>
              <p:nvPr/>
            </p:nvSpPr>
            <p:spPr>
              <a:xfrm>
                <a:off x="4146762" y="2216729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780E669-9DA3-2098-F751-B7F2C9A52D52}"/>
                </a:ext>
              </a:extLst>
            </p:cNvPr>
            <p:cNvGrpSpPr/>
            <p:nvPr/>
          </p:nvGrpSpPr>
          <p:grpSpPr>
            <a:xfrm>
              <a:off x="6676083" y="3847173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B0EA58-3738-3E65-445E-47AAD966B5FB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2740D65-4F14-0A54-145C-DE234927499C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88323D-84E2-474D-87DC-5AFF2715BCD6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26AAAEA-A727-2DF5-EBCA-2A4BEB43A6C2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43109E7-3E19-B606-61A1-0DBD41458386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ED2B333-5F56-059D-1B81-FDEAEC06DCE6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71FF559-5890-EB12-7E88-2F5E4B654EC2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B496A44-50F6-FD94-ED70-E3D993FBC813}"/>
                </a:ext>
              </a:extLst>
            </p:cNvPr>
            <p:cNvGrpSpPr/>
            <p:nvPr/>
          </p:nvGrpSpPr>
          <p:grpSpPr>
            <a:xfrm>
              <a:off x="6674475" y="3284341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A51968C-76FA-39DB-1528-DADD2F5C36C4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55796DA-74D3-121C-3110-57FF6E595A3C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C3EF638-304F-A15D-AAEE-5658BE175EBA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1A8AE7-A503-9184-9416-8AC0CC2D94BD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709C65D-0364-CA06-2BE1-7A29AB1E42B7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A6C793C-DC84-8466-DBBB-5FA8206C7ECF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CA79C45-7183-4F14-AFCB-6095AF9044EC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E19F21B-1D61-8792-D791-EA0677650971}"/>
                </a:ext>
              </a:extLst>
            </p:cNvPr>
            <p:cNvGrpSpPr/>
            <p:nvPr/>
          </p:nvGrpSpPr>
          <p:grpSpPr>
            <a:xfrm>
              <a:off x="6672867" y="2721509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B71CC35-86B6-93D5-C136-425714FDEB41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085274A-5B3A-BD00-D3DB-DABC36F82595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623003-63A1-55B2-3042-A52A5C639E24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C446C28-07BA-47A1-36D6-C9288AA94653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32DE634-0874-1DC3-DD01-863D5B1893CD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B744D43-DC37-6E70-3961-6D21CDB8585C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7E77CF4-67A6-7FE5-B0C7-55DD874DF883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A26643-5FFB-AD20-72CA-A26718C3D0A0}"/>
                </a:ext>
              </a:extLst>
            </p:cNvPr>
            <p:cNvGrpSpPr/>
            <p:nvPr/>
          </p:nvGrpSpPr>
          <p:grpSpPr>
            <a:xfrm>
              <a:off x="6671259" y="2158676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7134248-0EB2-4185-69F7-103A4603A695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6CA3AB1-FE9C-EDBA-821C-7C36FBC4FF14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2D46825-B197-4A22-F829-0AA345EBD1DB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F64686C-DC1B-8D17-07CA-2437AAD98EA6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D819E7C-AC0F-6C43-B0F1-4991F8CBC288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43F84BF-5C2C-00A7-7CAD-3E151E154972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8CCA20F-A3E4-9EDC-EA97-9B8AEDD33B40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EDD25F9-CD98-8440-530D-1D6FB22F4032}"/>
                </a:ext>
              </a:extLst>
            </p:cNvPr>
            <p:cNvGrpSpPr/>
            <p:nvPr/>
          </p:nvGrpSpPr>
          <p:grpSpPr>
            <a:xfrm>
              <a:off x="6669996" y="1595844"/>
              <a:ext cx="3019981" cy="515059"/>
              <a:chOff x="6168646" y="2695575"/>
              <a:chExt cx="2803598" cy="415568"/>
            </a:xfrm>
            <a:solidFill>
              <a:srgbClr val="92D050"/>
            </a:solidFill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E93B1E7-CE80-A5B9-AD70-FD4472BC673A}"/>
                  </a:ext>
                </a:extLst>
              </p:cNvPr>
              <p:cNvSpPr/>
              <p:nvPr/>
            </p:nvSpPr>
            <p:spPr>
              <a:xfrm>
                <a:off x="6168646" y="2695683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5DACFB-BCA9-F08D-EB4F-329254E390E6}"/>
                  </a:ext>
                </a:extLst>
              </p:cNvPr>
              <p:cNvSpPr/>
              <p:nvPr/>
            </p:nvSpPr>
            <p:spPr>
              <a:xfrm>
                <a:off x="6568916" y="2695719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CCD2D7C-9903-12A3-D2D7-978C44326CF7}"/>
                  </a:ext>
                </a:extLst>
              </p:cNvPr>
              <p:cNvSpPr/>
              <p:nvPr/>
            </p:nvSpPr>
            <p:spPr>
              <a:xfrm>
                <a:off x="6969186" y="2695575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33872B5-9431-5BDD-0F67-F46BD4A61830}"/>
                  </a:ext>
                </a:extLst>
              </p:cNvPr>
              <p:cNvSpPr/>
              <p:nvPr/>
            </p:nvSpPr>
            <p:spPr>
              <a:xfrm>
                <a:off x="7369456" y="2695611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1B4252E-48BD-16E0-91A8-A2A29AF83DA8}"/>
                  </a:ext>
                </a:extLst>
              </p:cNvPr>
              <p:cNvSpPr/>
              <p:nvPr/>
            </p:nvSpPr>
            <p:spPr>
              <a:xfrm>
                <a:off x="7769726" y="2695755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9016334-57E2-7546-1334-948EFA35A1EF}"/>
                  </a:ext>
                </a:extLst>
              </p:cNvPr>
              <p:cNvSpPr/>
              <p:nvPr/>
            </p:nvSpPr>
            <p:spPr>
              <a:xfrm>
                <a:off x="8169996" y="2695790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FC57DE7-B075-1820-9010-35617F2ACF1F}"/>
                  </a:ext>
                </a:extLst>
              </p:cNvPr>
              <p:cNvSpPr/>
              <p:nvPr/>
            </p:nvSpPr>
            <p:spPr>
              <a:xfrm>
                <a:off x="8570268" y="2695647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D36E787-17B5-BCE2-5CF9-25C015C04CB5}"/>
                </a:ext>
              </a:extLst>
            </p:cNvPr>
            <p:cNvSpPr/>
            <p:nvPr/>
          </p:nvSpPr>
          <p:spPr>
            <a:xfrm>
              <a:off x="5981471" y="1595845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58521F-CFD5-67E6-D1DB-052EC7060BE8}"/>
                </a:ext>
              </a:extLst>
            </p:cNvPr>
            <p:cNvSpPr/>
            <p:nvPr/>
          </p:nvSpPr>
          <p:spPr>
            <a:xfrm>
              <a:off x="5981471" y="1844957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F7EF57A-2290-95F5-985A-7089DF6C7796}"/>
                </a:ext>
              </a:extLst>
            </p:cNvPr>
            <p:cNvSpPr/>
            <p:nvPr/>
          </p:nvSpPr>
          <p:spPr>
            <a:xfrm>
              <a:off x="5981469" y="2157990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26C2174-04F5-E5F4-2062-64A9C060C4DB}"/>
                </a:ext>
              </a:extLst>
            </p:cNvPr>
            <p:cNvSpPr/>
            <p:nvPr/>
          </p:nvSpPr>
          <p:spPr>
            <a:xfrm>
              <a:off x="5981469" y="2407101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A496775-1047-A8DD-9217-E00D046B22CF}"/>
                </a:ext>
              </a:extLst>
            </p:cNvPr>
            <p:cNvSpPr/>
            <p:nvPr/>
          </p:nvSpPr>
          <p:spPr>
            <a:xfrm>
              <a:off x="5984036" y="2720134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84A52A6-09A6-6721-C617-9F43A1B0CFFF}"/>
                </a:ext>
              </a:extLst>
            </p:cNvPr>
            <p:cNvSpPr/>
            <p:nvPr/>
          </p:nvSpPr>
          <p:spPr>
            <a:xfrm>
              <a:off x="5984036" y="2969246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4D7D572-D0CE-A06A-1C53-695DE5470CEC}"/>
                </a:ext>
              </a:extLst>
            </p:cNvPr>
            <p:cNvSpPr/>
            <p:nvPr/>
          </p:nvSpPr>
          <p:spPr>
            <a:xfrm>
              <a:off x="5984036" y="3285230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40B556E-185F-F536-0D92-FC366730D225}"/>
                </a:ext>
              </a:extLst>
            </p:cNvPr>
            <p:cNvSpPr/>
            <p:nvPr/>
          </p:nvSpPr>
          <p:spPr>
            <a:xfrm>
              <a:off x="5984036" y="3534341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13D2A2B-4BAD-721A-C30F-95AEA6808568}"/>
                </a:ext>
              </a:extLst>
            </p:cNvPr>
            <p:cNvSpPr/>
            <p:nvPr/>
          </p:nvSpPr>
          <p:spPr>
            <a:xfrm>
              <a:off x="5984036" y="3846391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219C43-5153-E13C-8393-E0040CD6D6C5}"/>
                </a:ext>
              </a:extLst>
            </p:cNvPr>
            <p:cNvSpPr/>
            <p:nvPr/>
          </p:nvSpPr>
          <p:spPr>
            <a:xfrm>
              <a:off x="5984036" y="4095503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933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구성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x, y, 2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가지 인덱스를 가짐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threadIdx.y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threadIdx.x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좌표값을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기준으로 좌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우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원소 접근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8B050-9156-458C-53C7-9D85E9876A8B}"/>
              </a:ext>
            </a:extLst>
          </p:cNvPr>
          <p:cNvSpPr/>
          <p:nvPr/>
        </p:nvSpPr>
        <p:spPr>
          <a:xfrm>
            <a:off x="839372" y="4493811"/>
            <a:ext cx="956568" cy="960036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F6D6E0-D5E6-9D8A-1F70-EBAE6F768B14}"/>
              </a:ext>
            </a:extLst>
          </p:cNvPr>
          <p:cNvSpPr/>
          <p:nvPr/>
        </p:nvSpPr>
        <p:spPr>
          <a:xfrm>
            <a:off x="344326" y="4221228"/>
            <a:ext cx="2195803" cy="1826583"/>
          </a:xfrm>
          <a:prstGeom prst="roundRect">
            <a:avLst>
              <a:gd name="adj" fmla="val 7274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F3DB3EA-FAA9-BFA4-962A-8EDBB8FDFDCA}"/>
              </a:ext>
            </a:extLst>
          </p:cNvPr>
          <p:cNvSpPr/>
          <p:nvPr/>
        </p:nvSpPr>
        <p:spPr>
          <a:xfrm>
            <a:off x="659863" y="4477977"/>
            <a:ext cx="1559343" cy="12546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자유형: 도형 385">
            <a:extLst>
              <a:ext uri="{FF2B5EF4-FFF2-40B4-BE49-F238E27FC236}">
                <a16:creationId xmlns:a16="http://schemas.microsoft.com/office/drawing/2014/main" id="{9CBE4AF8-E857-1FAF-3769-C0493C1AC6BD}"/>
              </a:ext>
            </a:extLst>
          </p:cNvPr>
          <p:cNvSpPr/>
          <p:nvPr/>
        </p:nvSpPr>
        <p:spPr>
          <a:xfrm>
            <a:off x="887950" y="4616324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EBE207-A655-6341-F1D1-52EF4274BB9F}"/>
              </a:ext>
            </a:extLst>
          </p:cNvPr>
          <p:cNvSpPr txBox="1"/>
          <p:nvPr/>
        </p:nvSpPr>
        <p:spPr>
          <a:xfrm>
            <a:off x="743982" y="4896270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T[0,0]</a:t>
            </a:r>
            <a:endParaRPr lang="ko-KR" altLang="en-US" sz="900" b="1" i="1" dirty="0"/>
          </a:p>
        </p:txBody>
      </p:sp>
      <p:sp>
        <p:nvSpPr>
          <p:cNvPr id="395" name="자유형: 도형 394">
            <a:extLst>
              <a:ext uri="{FF2B5EF4-FFF2-40B4-BE49-F238E27FC236}">
                <a16:creationId xmlns:a16="http://schemas.microsoft.com/office/drawing/2014/main" id="{8DEF95FE-D1AF-26CA-3335-4EBCC4F94547}"/>
              </a:ext>
            </a:extLst>
          </p:cNvPr>
          <p:cNvSpPr/>
          <p:nvPr/>
        </p:nvSpPr>
        <p:spPr>
          <a:xfrm>
            <a:off x="1249995" y="4616324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5FED2201-5588-B701-EDFC-4F92789A5B28}"/>
              </a:ext>
            </a:extLst>
          </p:cNvPr>
          <p:cNvSpPr txBox="1"/>
          <p:nvPr/>
        </p:nvSpPr>
        <p:spPr>
          <a:xfrm>
            <a:off x="1106027" y="4896270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T[0,1]</a:t>
            </a:r>
            <a:endParaRPr lang="ko-KR" altLang="en-US" sz="900" b="1" i="1" dirty="0"/>
          </a:p>
        </p:txBody>
      </p:sp>
      <p:sp>
        <p:nvSpPr>
          <p:cNvPr id="397" name="자유형: 도형 396">
            <a:extLst>
              <a:ext uri="{FF2B5EF4-FFF2-40B4-BE49-F238E27FC236}">
                <a16:creationId xmlns:a16="http://schemas.microsoft.com/office/drawing/2014/main" id="{DC888A5E-5C60-2127-5221-903B8D7E192B}"/>
              </a:ext>
            </a:extLst>
          </p:cNvPr>
          <p:cNvSpPr/>
          <p:nvPr/>
        </p:nvSpPr>
        <p:spPr>
          <a:xfrm>
            <a:off x="1611760" y="4614569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0A4FE5B-6B61-0151-B5F1-E304B33C6E38}"/>
              </a:ext>
            </a:extLst>
          </p:cNvPr>
          <p:cNvSpPr txBox="1"/>
          <p:nvPr/>
        </p:nvSpPr>
        <p:spPr>
          <a:xfrm>
            <a:off x="1467792" y="4894515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T[0,2]</a:t>
            </a:r>
            <a:endParaRPr lang="ko-KR" altLang="en-US" sz="900" b="1" i="1" dirty="0"/>
          </a:p>
        </p:txBody>
      </p:sp>
      <p:sp>
        <p:nvSpPr>
          <p:cNvPr id="399" name="자유형: 도형 398">
            <a:extLst>
              <a:ext uri="{FF2B5EF4-FFF2-40B4-BE49-F238E27FC236}">
                <a16:creationId xmlns:a16="http://schemas.microsoft.com/office/drawing/2014/main" id="{AB25D424-4DFB-D491-CF87-146C7821BE65}"/>
              </a:ext>
            </a:extLst>
          </p:cNvPr>
          <p:cNvSpPr/>
          <p:nvPr/>
        </p:nvSpPr>
        <p:spPr>
          <a:xfrm>
            <a:off x="1957415" y="4616316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3A7B716-9928-39F8-C28F-FF86D89DB340}"/>
              </a:ext>
            </a:extLst>
          </p:cNvPr>
          <p:cNvSpPr txBox="1"/>
          <p:nvPr/>
        </p:nvSpPr>
        <p:spPr>
          <a:xfrm>
            <a:off x="1813447" y="4896262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T[0,3]</a:t>
            </a:r>
            <a:endParaRPr lang="ko-KR" altLang="en-US" sz="900" b="1" i="1" dirty="0"/>
          </a:p>
        </p:txBody>
      </p:sp>
      <p:sp>
        <p:nvSpPr>
          <p:cNvPr id="401" name="자유형: 도형 400">
            <a:extLst>
              <a:ext uri="{FF2B5EF4-FFF2-40B4-BE49-F238E27FC236}">
                <a16:creationId xmlns:a16="http://schemas.microsoft.com/office/drawing/2014/main" id="{CA8FD39E-B05B-E075-F723-3524BFA653FD}"/>
              </a:ext>
            </a:extLst>
          </p:cNvPr>
          <p:cNvSpPr/>
          <p:nvPr/>
        </p:nvSpPr>
        <p:spPr>
          <a:xfrm>
            <a:off x="883568" y="524050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8F59FB7-A0FE-3B25-85C2-7B72401FA31F}"/>
              </a:ext>
            </a:extLst>
          </p:cNvPr>
          <p:cNvSpPr txBox="1"/>
          <p:nvPr/>
        </p:nvSpPr>
        <p:spPr>
          <a:xfrm>
            <a:off x="742775" y="5520449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T[1,0]</a:t>
            </a:r>
            <a:endParaRPr lang="ko-KR" altLang="en-US" sz="900" b="1" i="1" dirty="0"/>
          </a:p>
        </p:txBody>
      </p:sp>
      <p:sp>
        <p:nvSpPr>
          <p:cNvPr id="403" name="자유형: 도형 402">
            <a:extLst>
              <a:ext uri="{FF2B5EF4-FFF2-40B4-BE49-F238E27FC236}">
                <a16:creationId xmlns:a16="http://schemas.microsoft.com/office/drawing/2014/main" id="{1870D4C5-9F83-DED1-A7EC-788101799DDF}"/>
              </a:ext>
            </a:extLst>
          </p:cNvPr>
          <p:cNvSpPr/>
          <p:nvPr/>
        </p:nvSpPr>
        <p:spPr>
          <a:xfrm>
            <a:off x="1245613" y="524050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7E8285B-2F34-686D-7952-2C70ADC93A03}"/>
              </a:ext>
            </a:extLst>
          </p:cNvPr>
          <p:cNvSpPr txBox="1"/>
          <p:nvPr/>
        </p:nvSpPr>
        <p:spPr>
          <a:xfrm>
            <a:off x="1104820" y="5520449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T[1,1]</a:t>
            </a:r>
            <a:endParaRPr lang="ko-KR" altLang="en-US" sz="900" b="1" i="1" dirty="0"/>
          </a:p>
        </p:txBody>
      </p:sp>
      <p:sp>
        <p:nvSpPr>
          <p:cNvPr id="405" name="자유형: 도형 404">
            <a:extLst>
              <a:ext uri="{FF2B5EF4-FFF2-40B4-BE49-F238E27FC236}">
                <a16:creationId xmlns:a16="http://schemas.microsoft.com/office/drawing/2014/main" id="{FEB3ACED-33F4-94D9-E8C4-AAB0232DF644}"/>
              </a:ext>
            </a:extLst>
          </p:cNvPr>
          <p:cNvSpPr/>
          <p:nvPr/>
        </p:nvSpPr>
        <p:spPr>
          <a:xfrm>
            <a:off x="1607378" y="5238748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70B2D1E-3490-490D-C4F3-C26DE3BF09A9}"/>
              </a:ext>
            </a:extLst>
          </p:cNvPr>
          <p:cNvSpPr txBox="1"/>
          <p:nvPr/>
        </p:nvSpPr>
        <p:spPr>
          <a:xfrm>
            <a:off x="1466585" y="5518694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T[1,2]</a:t>
            </a:r>
            <a:endParaRPr lang="ko-KR" altLang="en-US" sz="900" b="1" i="1" dirty="0"/>
          </a:p>
        </p:txBody>
      </p:sp>
      <p:sp>
        <p:nvSpPr>
          <p:cNvPr id="407" name="자유형: 도형 406">
            <a:extLst>
              <a:ext uri="{FF2B5EF4-FFF2-40B4-BE49-F238E27FC236}">
                <a16:creationId xmlns:a16="http://schemas.microsoft.com/office/drawing/2014/main" id="{23A5961A-C9FE-3B9A-02EA-7A6CC4CC6AC9}"/>
              </a:ext>
            </a:extLst>
          </p:cNvPr>
          <p:cNvSpPr/>
          <p:nvPr/>
        </p:nvSpPr>
        <p:spPr>
          <a:xfrm>
            <a:off x="1953033" y="5240495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E48C02FF-472B-32F0-0EF9-330B0B494404}"/>
              </a:ext>
            </a:extLst>
          </p:cNvPr>
          <p:cNvSpPr txBox="1"/>
          <p:nvPr/>
        </p:nvSpPr>
        <p:spPr>
          <a:xfrm>
            <a:off x="1812240" y="5520441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T[1,3]</a:t>
            </a:r>
            <a:endParaRPr lang="ko-KR" altLang="en-US" sz="900" b="1" i="1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0FCB811-92D9-8529-1B6F-8D759D7EE8C2}"/>
              </a:ext>
            </a:extLst>
          </p:cNvPr>
          <p:cNvSpPr/>
          <p:nvPr/>
        </p:nvSpPr>
        <p:spPr>
          <a:xfrm>
            <a:off x="717732" y="4577786"/>
            <a:ext cx="360185" cy="50427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B8A8BE85-9158-8998-ECEA-46EE0575ECEF}"/>
              </a:ext>
            </a:extLst>
          </p:cNvPr>
          <p:cNvSpPr txBox="1"/>
          <p:nvPr/>
        </p:nvSpPr>
        <p:spPr>
          <a:xfrm>
            <a:off x="843053" y="2343553"/>
            <a:ext cx="6127089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row =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blockDim.y</a:t>
            </a:r>
            <a:r>
              <a:rPr lang="en-US" altLang="ko-KR" sz="1200" b="1" dirty="0">
                <a:latin typeface="Consolas" panose="020B0609020204030204" pitchFamily="49" charset="0"/>
              </a:rPr>
              <a:t> + 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threadIdx.y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col =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blockIdx.x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blockDim.y</a:t>
            </a:r>
            <a:r>
              <a:rPr lang="en-US" altLang="ko-KR" sz="1200" b="1" dirty="0">
                <a:latin typeface="Consolas" panose="020B0609020204030204" pitchFamily="49" charset="0"/>
              </a:rPr>
              <a:t> + 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threadIdx.y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</a:p>
          <a:p>
            <a:endParaRPr lang="en-US" altLang="ko-KR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for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 in 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A </a:t>
            </a:r>
            <a:r>
              <a:rPr lang="en-US" altLang="ko-KR" sz="1200" b="1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Colunm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   value += A[row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A column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+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] + B[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B </a:t>
            </a:r>
            <a:r>
              <a:rPr lang="en-US" altLang="ko-KR" sz="1200" b="1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colunm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 + col]</a:t>
            </a:r>
          </a:p>
          <a:p>
            <a:endParaRPr lang="en-US" altLang="ko-KR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C[(row</a:t>
            </a:r>
            <a:r>
              <a:rPr lang="ko-KR" altLang="en-US" sz="1200" b="1" dirty="0">
                <a:latin typeface="Consolas" panose="020B0609020204030204" pitchFamily="49" charset="0"/>
              </a:rPr>
              <a:t>*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 # of A column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) + col] = value</a:t>
            </a:r>
            <a:endParaRPr lang="ko-KR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3FDBFEB-161E-6F0E-29D4-288DD0086D2A}"/>
              </a:ext>
            </a:extLst>
          </p:cNvPr>
          <p:cNvSpPr txBox="1"/>
          <p:nvPr/>
        </p:nvSpPr>
        <p:spPr>
          <a:xfrm>
            <a:off x="1009583" y="6129246"/>
            <a:ext cx="13240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Block[0,0]</a:t>
            </a:r>
            <a:endParaRPr lang="ko-KR" altLang="en-US" sz="16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C1256-6EA3-9ED1-6B87-08AA955AC46F}"/>
              </a:ext>
            </a:extLst>
          </p:cNvPr>
          <p:cNvSpPr txBox="1"/>
          <p:nvPr/>
        </p:nvSpPr>
        <p:spPr>
          <a:xfrm>
            <a:off x="5819484" y="5197912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021532-713D-974D-911E-FD95BA2852E4}"/>
              </a:ext>
            </a:extLst>
          </p:cNvPr>
          <p:cNvSpPr/>
          <p:nvPr/>
        </p:nvSpPr>
        <p:spPr>
          <a:xfrm>
            <a:off x="3071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A98936-4D13-7C81-5EA2-312790B42E90}"/>
              </a:ext>
            </a:extLst>
          </p:cNvPr>
          <p:cNvSpPr/>
          <p:nvPr/>
        </p:nvSpPr>
        <p:spPr>
          <a:xfrm>
            <a:off x="3503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3997B5-7453-AE01-13CA-FC6495547D62}"/>
              </a:ext>
            </a:extLst>
          </p:cNvPr>
          <p:cNvSpPr/>
          <p:nvPr/>
        </p:nvSpPr>
        <p:spPr>
          <a:xfrm>
            <a:off x="3935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F66C76-5596-080A-CC93-E4C4F3E7A90E}"/>
              </a:ext>
            </a:extLst>
          </p:cNvPr>
          <p:cNvSpPr/>
          <p:nvPr/>
        </p:nvSpPr>
        <p:spPr>
          <a:xfrm>
            <a:off x="4367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86F30A-DDEE-9525-0284-B0F11C50B8DF}"/>
              </a:ext>
            </a:extLst>
          </p:cNvPr>
          <p:cNvSpPr/>
          <p:nvPr/>
        </p:nvSpPr>
        <p:spPr>
          <a:xfrm>
            <a:off x="4799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981A6F-C314-76A5-7446-F6422B5ADDFC}"/>
              </a:ext>
            </a:extLst>
          </p:cNvPr>
          <p:cNvSpPr/>
          <p:nvPr/>
        </p:nvSpPr>
        <p:spPr>
          <a:xfrm>
            <a:off x="5231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7850CE-7368-A315-A249-6770AE68B534}"/>
              </a:ext>
            </a:extLst>
          </p:cNvPr>
          <p:cNvSpPr/>
          <p:nvPr/>
        </p:nvSpPr>
        <p:spPr>
          <a:xfrm>
            <a:off x="6221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0972AF-87FF-CB82-FACC-E4F0C27B14EF}"/>
              </a:ext>
            </a:extLst>
          </p:cNvPr>
          <p:cNvSpPr/>
          <p:nvPr/>
        </p:nvSpPr>
        <p:spPr>
          <a:xfrm>
            <a:off x="6653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86297D-5128-84BA-7DDE-E9FDD7ACFE50}"/>
              </a:ext>
            </a:extLst>
          </p:cNvPr>
          <p:cNvSpPr/>
          <p:nvPr/>
        </p:nvSpPr>
        <p:spPr>
          <a:xfrm>
            <a:off x="7085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EE280A-BD9A-F2D1-975E-65984E45D011}"/>
              </a:ext>
            </a:extLst>
          </p:cNvPr>
          <p:cNvSpPr/>
          <p:nvPr/>
        </p:nvSpPr>
        <p:spPr>
          <a:xfrm>
            <a:off x="7517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5A4DA-374E-8126-128D-F20AAF5DB1D2}"/>
              </a:ext>
            </a:extLst>
          </p:cNvPr>
          <p:cNvSpPr/>
          <p:nvPr/>
        </p:nvSpPr>
        <p:spPr>
          <a:xfrm>
            <a:off x="7949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FB0F77-4924-C332-BA58-24C7FC05A9C5}"/>
              </a:ext>
            </a:extLst>
          </p:cNvPr>
          <p:cNvSpPr/>
          <p:nvPr/>
        </p:nvSpPr>
        <p:spPr>
          <a:xfrm>
            <a:off x="8381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079E7-F37C-5CF2-F954-0539726A70A6}"/>
              </a:ext>
            </a:extLst>
          </p:cNvPr>
          <p:cNvSpPr txBox="1"/>
          <p:nvPr/>
        </p:nvSpPr>
        <p:spPr>
          <a:xfrm>
            <a:off x="4205385" y="5910398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06BEC5-BB4A-F4C1-425D-093581A02A17}"/>
              </a:ext>
            </a:extLst>
          </p:cNvPr>
          <p:cNvSpPr txBox="1"/>
          <p:nvPr/>
        </p:nvSpPr>
        <p:spPr>
          <a:xfrm>
            <a:off x="7355946" y="5915040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</a:t>
            </a:r>
            <a:endParaRPr lang="ko-KR" altLang="en-US" b="1" i="1" dirty="0"/>
          </a:p>
        </p:txBody>
      </p:sp>
      <p:cxnSp>
        <p:nvCxnSpPr>
          <p:cNvPr id="322" name="연결선: 꺾임 321">
            <a:extLst>
              <a:ext uri="{FF2B5EF4-FFF2-40B4-BE49-F238E27FC236}">
                <a16:creationId xmlns:a16="http://schemas.microsoft.com/office/drawing/2014/main" id="{8682EBEC-3977-9FFF-492C-744391850E83}"/>
              </a:ext>
            </a:extLst>
          </p:cNvPr>
          <p:cNvCxnSpPr>
            <a:cxnSpLocks/>
            <a:stCxn id="23" idx="0"/>
            <a:endCxn id="29" idx="0"/>
          </p:cNvCxnSpPr>
          <p:nvPr/>
        </p:nvCxnSpPr>
        <p:spPr>
          <a:xfrm rot="5400000" flipH="1" flipV="1">
            <a:off x="4862228" y="3774965"/>
            <a:ext cx="12700" cy="3149657"/>
          </a:xfrm>
          <a:prstGeom prst="bentConnector3">
            <a:avLst>
              <a:gd name="adj1" fmla="val 193585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연결선: 꺾임 325">
            <a:extLst>
              <a:ext uri="{FF2B5EF4-FFF2-40B4-BE49-F238E27FC236}">
                <a16:creationId xmlns:a16="http://schemas.microsoft.com/office/drawing/2014/main" id="{554620A6-9916-CB2A-D05C-2405064AEF6E}"/>
              </a:ext>
            </a:extLst>
          </p:cNvPr>
          <p:cNvCxnSpPr>
            <a:cxnSpLocks/>
            <a:stCxn id="24" idx="0"/>
            <a:endCxn id="31" idx="0"/>
          </p:cNvCxnSpPr>
          <p:nvPr/>
        </p:nvCxnSpPr>
        <p:spPr>
          <a:xfrm rot="5400000" flipH="1" flipV="1">
            <a:off x="5510228" y="3558965"/>
            <a:ext cx="12700" cy="3581657"/>
          </a:xfrm>
          <a:prstGeom prst="bentConnector3">
            <a:avLst>
              <a:gd name="adj1" fmla="val 5128307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연결선: 꺾임 329">
            <a:extLst>
              <a:ext uri="{FF2B5EF4-FFF2-40B4-BE49-F238E27FC236}">
                <a16:creationId xmlns:a16="http://schemas.microsoft.com/office/drawing/2014/main" id="{67FC6500-917C-FBC5-750C-95A46F21A90A}"/>
              </a:ext>
            </a:extLst>
          </p:cNvPr>
          <p:cNvCxnSpPr>
            <a:cxnSpLocks/>
            <a:stCxn id="25" idx="0"/>
            <a:endCxn id="33" idx="0"/>
          </p:cNvCxnSpPr>
          <p:nvPr/>
        </p:nvCxnSpPr>
        <p:spPr>
          <a:xfrm rot="5400000" flipH="1" flipV="1">
            <a:off x="6158228" y="3342965"/>
            <a:ext cx="12700" cy="4013657"/>
          </a:xfrm>
          <a:prstGeom prst="bentConnector3">
            <a:avLst>
              <a:gd name="adj1" fmla="val 8252827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2677A634-99DD-7367-C5FF-C486EF050807}"/>
              </a:ext>
            </a:extLst>
          </p:cNvPr>
          <p:cNvSpPr txBox="1"/>
          <p:nvPr/>
        </p:nvSpPr>
        <p:spPr>
          <a:xfrm>
            <a:off x="4151400" y="4859952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val1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+ 0]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0 + 0]</a:t>
            </a:r>
            <a:endParaRPr lang="ko-KR" altLang="en-US" sz="12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1D15704-DE31-3C14-71C1-6FB01DB20843}"/>
              </a:ext>
            </a:extLst>
          </p:cNvPr>
          <p:cNvSpPr txBox="1"/>
          <p:nvPr/>
        </p:nvSpPr>
        <p:spPr>
          <a:xfrm>
            <a:off x="4473467" y="4441279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val2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+ 1]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1 + 0]</a:t>
            </a:r>
            <a:endParaRPr lang="ko-KR" altLang="en-US" sz="1200" b="1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9C4DE2D-8B01-885E-836F-C14075350EA8}"/>
              </a:ext>
            </a:extLst>
          </p:cNvPr>
          <p:cNvSpPr txBox="1"/>
          <p:nvPr/>
        </p:nvSpPr>
        <p:spPr>
          <a:xfrm>
            <a:off x="4921612" y="4046544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val3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+ 2]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2 + 0]</a:t>
            </a:r>
            <a:endParaRPr lang="ko-KR" altLang="en-US" sz="1200" b="1" dirty="0"/>
          </a:p>
        </p:txBody>
      </p:sp>
      <p:cxnSp>
        <p:nvCxnSpPr>
          <p:cNvPr id="342" name="연결선: 꺾임 341">
            <a:extLst>
              <a:ext uri="{FF2B5EF4-FFF2-40B4-BE49-F238E27FC236}">
                <a16:creationId xmlns:a16="http://schemas.microsoft.com/office/drawing/2014/main" id="{C495A52B-149C-87AD-50CE-107452A0B14B}"/>
              </a:ext>
            </a:extLst>
          </p:cNvPr>
          <p:cNvCxnSpPr>
            <a:cxnSpLocks/>
            <a:stCxn id="371" idx="0"/>
            <a:endCxn id="345" idx="1"/>
          </p:cNvCxnSpPr>
          <p:nvPr/>
        </p:nvCxnSpPr>
        <p:spPr>
          <a:xfrm rot="16200000" flipH="1">
            <a:off x="1819134" y="3656476"/>
            <a:ext cx="192485" cy="2035105"/>
          </a:xfrm>
          <a:prstGeom prst="bentConnector4">
            <a:avLst>
              <a:gd name="adj1" fmla="val -118763"/>
              <a:gd name="adj2" fmla="val 88335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왼쪽 중괄호 344">
            <a:extLst>
              <a:ext uri="{FF2B5EF4-FFF2-40B4-BE49-F238E27FC236}">
                <a16:creationId xmlns:a16="http://schemas.microsoft.com/office/drawing/2014/main" id="{BB8355EF-2883-ECE9-91CD-AACB922FCB5B}"/>
              </a:ext>
            </a:extLst>
          </p:cNvPr>
          <p:cNvSpPr/>
          <p:nvPr/>
        </p:nvSpPr>
        <p:spPr>
          <a:xfrm>
            <a:off x="2932930" y="4221229"/>
            <a:ext cx="263907" cy="1098084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화살표: 오른쪽 353">
            <a:extLst>
              <a:ext uri="{FF2B5EF4-FFF2-40B4-BE49-F238E27FC236}">
                <a16:creationId xmlns:a16="http://schemas.microsoft.com/office/drawing/2014/main" id="{113CAD6B-8653-3672-366E-E9CBEEC54622}"/>
              </a:ext>
            </a:extLst>
          </p:cNvPr>
          <p:cNvSpPr/>
          <p:nvPr/>
        </p:nvSpPr>
        <p:spPr>
          <a:xfrm>
            <a:off x="8813057" y="4483525"/>
            <a:ext cx="569783" cy="262087"/>
          </a:xfrm>
          <a:prstGeom prst="rightArrow">
            <a:avLst/>
          </a:prstGeom>
          <a:solidFill>
            <a:srgbClr val="1A1D2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4B667A3E-FBE5-94EB-B52D-746C17811AB5}"/>
              </a:ext>
            </a:extLst>
          </p:cNvPr>
          <p:cNvSpPr txBox="1"/>
          <p:nvPr/>
        </p:nvSpPr>
        <p:spPr>
          <a:xfrm>
            <a:off x="9278822" y="4493272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C[row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2 + col] = val1 + val2 + val3</a:t>
            </a:r>
            <a:endParaRPr lang="ko-KR" altLang="en-US" sz="1200" b="1" dirty="0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0970373-D43B-B6DB-6DA1-8005555EFBB9}"/>
              </a:ext>
            </a:extLst>
          </p:cNvPr>
          <p:cNvSpPr/>
          <p:nvPr/>
        </p:nvSpPr>
        <p:spPr>
          <a:xfrm>
            <a:off x="9617142" y="5346608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41456539-882E-9E96-B95E-64C149BEEF97}"/>
              </a:ext>
            </a:extLst>
          </p:cNvPr>
          <p:cNvSpPr/>
          <p:nvPr/>
        </p:nvSpPr>
        <p:spPr>
          <a:xfrm>
            <a:off x="10049142" y="5346608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1225AF43-737F-F82A-00BF-1C04E8F9B63D}"/>
              </a:ext>
            </a:extLst>
          </p:cNvPr>
          <p:cNvSpPr/>
          <p:nvPr/>
        </p:nvSpPr>
        <p:spPr>
          <a:xfrm>
            <a:off x="10481142" y="5346608"/>
            <a:ext cx="432000" cy="4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1EB70A8A-A0AA-B341-C66B-06371DD04DF1}"/>
              </a:ext>
            </a:extLst>
          </p:cNvPr>
          <p:cNvSpPr/>
          <p:nvPr/>
        </p:nvSpPr>
        <p:spPr>
          <a:xfrm>
            <a:off x="10913142" y="5346608"/>
            <a:ext cx="432000" cy="4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AE9FBE30-D69D-578B-A94C-FD58B4D65180}"/>
              </a:ext>
            </a:extLst>
          </p:cNvPr>
          <p:cNvCxnSpPr>
            <a:cxnSpLocks/>
            <a:stCxn id="355" idx="2"/>
            <a:endCxn id="356" idx="0"/>
          </p:cNvCxnSpPr>
          <p:nvPr/>
        </p:nvCxnSpPr>
        <p:spPr>
          <a:xfrm rot="5400000">
            <a:off x="10028712" y="4574702"/>
            <a:ext cx="576337" cy="967475"/>
          </a:xfrm>
          <a:prstGeom prst="bentConnector3">
            <a:avLst>
              <a:gd name="adj1" fmla="val 5000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750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000" dirty="0">
                    <a:solidFill>
                      <a:schemeClr val="bg2">
                        <a:lumMod val="10000"/>
                      </a:schemeClr>
                    </a:solidFill>
                  </a:rPr>
                  <a:t>Code</a:t>
                </a:r>
              </a:p>
              <a:p>
                <a:pPr lvl="1"/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Block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당 쓰레드 개수는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kumimoji="1" lang="en-US" altLang="ko-KR" sz="1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 = 256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개로 임의 지정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행렬 크기에 따라 </a:t>
                </a:r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Block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개수를 동적으로 결정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Device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행렬 곱 함수  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CFA6A-E31D-A928-0F5E-EE7B078F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" y="4268520"/>
            <a:ext cx="6580415" cy="186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5D0C49-D174-74A6-BEE0-9E596ECB0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1"/>
          <a:stretch/>
        </p:blipFill>
        <p:spPr>
          <a:xfrm>
            <a:off x="873760" y="2214855"/>
            <a:ext cx="7036663" cy="16445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E7FC8D-E7A3-42E9-FE52-B7AD4C47D83E}"/>
              </a:ext>
            </a:extLst>
          </p:cNvPr>
          <p:cNvSpPr/>
          <p:nvPr/>
        </p:nvSpPr>
        <p:spPr>
          <a:xfrm>
            <a:off x="873760" y="2449901"/>
            <a:ext cx="4198572" cy="146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FBD60-FAFC-003E-84B3-19964EF54969}"/>
              </a:ext>
            </a:extLst>
          </p:cNvPr>
          <p:cNvSpPr txBox="1"/>
          <p:nvPr/>
        </p:nvSpPr>
        <p:spPr>
          <a:xfrm>
            <a:off x="7910423" y="2289769"/>
            <a:ext cx="4565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m: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우 행렬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row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수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n: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좌 행렬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column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수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행렬의 크기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만큼 추가로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을 할당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Ex.)A:17x8, B:8x65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m=17, n=65, 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ceil(m/16)=2, ceil(n/16)=5,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(2,5)-&gt; 10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block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생성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10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256 = 2560 threads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7AB2DA-8CB6-5D01-C370-77B1496A7010}"/>
              </a:ext>
            </a:extLst>
          </p:cNvPr>
          <p:cNvSpPr/>
          <p:nvPr/>
        </p:nvSpPr>
        <p:spPr>
          <a:xfrm>
            <a:off x="1412524" y="5328248"/>
            <a:ext cx="3375136" cy="399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95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실행결과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GFlops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 = (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연산횟수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 / 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실행시간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(msec.) / 1000) 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연산횟수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2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좌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우행렬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곱셈결과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실행시간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342.264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msec.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처리량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401.56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GFlops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9A7C1-A1E2-7580-2A88-47CC35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70" y="4269877"/>
            <a:ext cx="7678222" cy="447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886300-7D8D-2DF8-AA4E-5054B4D5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70" y="2357050"/>
            <a:ext cx="615400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 변경에 따른 실행시간 비교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입력 행렬 크기에 따라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개수를 동적으로 조절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현재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개수는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으로 고정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:  16(4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4), 64(8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8), 256(16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16), 1024(32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32)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행렬크기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: 8192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번 측정 데이터의 평균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experiment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6F127-01C8-0848-5475-E814CDCD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47" y="4362405"/>
            <a:ext cx="584916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92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69BD3F-B499-8744-8E38-559274E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36" y="1412952"/>
            <a:ext cx="7640116" cy="638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AFB75E-3A51-F41B-D179-7CED39B0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2" y="3700614"/>
            <a:ext cx="7678222" cy="1448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E98F7E-20AC-D67E-02B5-4162DEA6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36" y="2138554"/>
            <a:ext cx="768774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65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2B380A-AB9A-9E33-2E86-825E5DD6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2" y="1505950"/>
            <a:ext cx="7678222" cy="1419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DCE068-4CD2-B683-9420-C8E58411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42" y="3032201"/>
            <a:ext cx="7678222" cy="1467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D48517-574C-BE3B-3C71-B405F9E67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21" y="4810630"/>
            <a:ext cx="766869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51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507299-4136-00F1-369A-8B043596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1" y="1522067"/>
            <a:ext cx="7640116" cy="1457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43D5C5-12FD-F68D-1174-87D052F6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58" y="3149642"/>
            <a:ext cx="7659169" cy="1457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AFDF61-FFE2-1355-101C-C599E13B7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1" y="4889520"/>
            <a:ext cx="767822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7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92056-9AEA-4150-6D5B-FF2EF708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7" y="1429380"/>
            <a:ext cx="7697274" cy="146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7BBB6-1006-8116-0A05-A44CC9B0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5" y="3027259"/>
            <a:ext cx="7640116" cy="1457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D3A66-6254-3E34-826C-3DB4D666A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47" y="4801104"/>
            <a:ext cx="763059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8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쓰레드 개수가 많을수록 높은 성능을 보임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498BC-A966-B455-C31E-E257894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6" y="2208950"/>
            <a:ext cx="5243014" cy="33896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22ADB8-BD76-74E0-E7A4-067AF4D7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00" y="2208950"/>
            <a:ext cx="524301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7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사용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생성할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구조체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pthread_t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)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동적할당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(opaque type)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쓰레드 고유정보 저장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쓰레드 개수 지정가능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실수행렬 할당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8459A6-3901-1D2C-48EC-9E8547D5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8" y="3429000"/>
            <a:ext cx="641122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CUDA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lang="en-US" altLang="ko-KR" sz="2800" b="0" i="0" dirty="0">
                <a:solidFill>
                  <a:srgbClr val="1A1A1A"/>
                </a:solidFill>
                <a:effectLst/>
                <a:latin typeface="NVIDIA Sans"/>
              </a:rPr>
              <a:t>®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en-US" altLang="ko-KR" dirty="0">
                <a:solidFill>
                  <a:schemeClr val="tx2"/>
                </a:solidFill>
              </a:rPr>
              <a:t>Compute Unified Device Architecture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GPU</a:t>
            </a:r>
            <a:r>
              <a:rPr kumimoji="1" lang="ko-KR" altLang="en-US" dirty="0">
                <a:solidFill>
                  <a:schemeClr val="tx2"/>
                </a:solidFill>
              </a:rPr>
              <a:t>를 범용 컴퓨팅 목적으로 사용하기 위해 개발된 병렬 컴퓨팅 플랫폼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연산을 </a:t>
            </a:r>
            <a:r>
              <a:rPr kumimoji="1" lang="en-US" altLang="ko-KR" dirty="0">
                <a:solidFill>
                  <a:schemeClr val="tx2"/>
                </a:solidFill>
              </a:rPr>
              <a:t>GPU </a:t>
            </a:r>
            <a:r>
              <a:rPr kumimoji="1" lang="ko-KR" altLang="en-US" dirty="0">
                <a:solidFill>
                  <a:schemeClr val="tx2"/>
                </a:solidFill>
              </a:rPr>
              <a:t>하드웨어 특성인 병렬처리를 통해 가속화를 지원하기 위한 </a:t>
            </a:r>
            <a:r>
              <a:rPr kumimoji="1" lang="ko-KR" altLang="en-US" dirty="0" err="1">
                <a:solidFill>
                  <a:schemeClr val="tx2"/>
                </a:solidFill>
              </a:rPr>
              <a:t>아키텍쳐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CUDA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Toolkit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GPGPU API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CUDA</a:t>
            </a:r>
            <a:r>
              <a:rPr kumimoji="1" lang="ko-KR" altLang="en-US" dirty="0">
                <a:solidFill>
                  <a:schemeClr val="tx2"/>
                </a:solidFill>
              </a:rPr>
              <a:t>를 </a:t>
            </a:r>
            <a:r>
              <a:rPr kumimoji="1" lang="en-US" altLang="ko-KR" dirty="0">
                <a:solidFill>
                  <a:schemeClr val="tx2"/>
                </a:solidFill>
              </a:rPr>
              <a:t>User-level</a:t>
            </a:r>
            <a:r>
              <a:rPr kumimoji="1" lang="ko-KR" altLang="en-US" dirty="0">
                <a:solidFill>
                  <a:schemeClr val="tx2"/>
                </a:solidFill>
              </a:rPr>
              <a:t>에서 사용하기 위해 제작된 라이브러리 모음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C, C++, Python </a:t>
            </a:r>
            <a:r>
              <a:rPr kumimoji="1" lang="ko-KR" altLang="en-US" dirty="0">
                <a:solidFill>
                  <a:schemeClr val="tx2"/>
                </a:solidFill>
              </a:rPr>
              <a:t>지원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00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쓰레드 생성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현재 쓰레드 실행번호 할당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전체 쓰레드 실행 후 종료대기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5EE855-00C4-25A2-52E7-E6D05F20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3" y="2331593"/>
            <a:ext cx="6915947" cy="8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중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문을 사용한 행렬 곱 연산 구현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05DEA1-00C2-3289-3DA4-949F43D4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54" y="1800498"/>
            <a:ext cx="3829584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3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Intel® Core™ i9-12900KF(Desktop)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물리코어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16(Efficient-Core 8 + Performance Core 8)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 쓰레드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24(Performance Core Hyperthreading 16 + 8)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클럭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5.20 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DRAM: 32GB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물리코어 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: 20(10 + 10)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 쓰레드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40( 2*(10 + 10)Hyperthreading) 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클럭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3.40 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DRAM: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64GB</a:t>
            </a: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실험환경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510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행렬크기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8192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사용 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1000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초 이상 소요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쓰레드 수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16,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32,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쓰레드 처리량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), 64, 128, 256 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실행시간 측정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실험환경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446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회 측정평균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처리시간 비교 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최대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585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배 이상 차이 발생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 로직의 경우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원소에 대한 연산만 수행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 로직의 경우 현재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행 단위 연산 수행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개별 쓰레드 부하가 큼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911918-9903-13E6-3593-D5698240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959" y="3454059"/>
            <a:ext cx="4012025" cy="2596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705467-93CE-251A-3D2E-B3DDCB77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045" y="3456976"/>
            <a:ext cx="4016694" cy="2596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4254B0-885A-A759-79B1-78717873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" y="3454058"/>
            <a:ext cx="4016696" cy="2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1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의 쓰레드 수를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동일하게 변경 후 실험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변경사항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 : 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로직과 동일하게 행 단위 계산을 수행하도록 변경 </a:t>
            </a:r>
            <a:endParaRPr kumimoji="1" lang="en-US" altLang="ko-KR" sz="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차원으로 배치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</a:t>
            </a:r>
            <a:r>
              <a:rPr kumimoji="1" lang="ko-KR" altLang="en-US" dirty="0"/>
              <a:t>로직 변경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6CEEB-BBC7-81EA-B71C-17CF4E15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70" y="4153258"/>
            <a:ext cx="5929605" cy="1919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AC49DD-A812-9126-259C-533FC3E9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9" y="4163767"/>
            <a:ext cx="5059120" cy="14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78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A585AF-5E03-C586-C48A-47DB6A14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69" y="1245128"/>
            <a:ext cx="4012025" cy="2596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6CC674-94BC-1749-9CA7-F65E5DDB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55" y="1245127"/>
            <a:ext cx="4016694" cy="2596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311D58-47FB-7D55-6BCE-94DA2DA0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955" y="3872450"/>
            <a:ext cx="4016696" cy="2596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440AD-6DD2-3A2E-1192-E0585E59D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869" y="3872450"/>
            <a:ext cx="4012026" cy="2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6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05952E1-2516-E895-DF58-BDAAE969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실험 환경 별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multi thread vs. CUDA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성능비교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실제 쓰레드 수가 동일한 경우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쓰레드가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개일 경우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쓰레드 성능이 더 높은 성능을 보임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DBE1B2-BBD7-0A8E-29E1-77EC7710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72" y="2980563"/>
            <a:ext cx="7531200" cy="34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1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GNU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Scientific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Library	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Numerical library for C and C++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Eigen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 Math Kernel Library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Automatic parallel processing 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 , C++ and Fortran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ATLAS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Automatically Tuned Linear Algebra Software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Provide C and Fortran API based on BLAS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라이브러리 성능비교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81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BLAS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Basic Linear Algebra Subprograms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선형대수 연산을 수행하는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Low-level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Routine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집합을 명세한 규약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Fortran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라이브러리로 시작됨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벡터 레지스터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SIMD instruction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을 활용하여 부동소수점 연산을 최적화 하도록 구현됨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MATLAB, GNU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scientific library,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MKL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등 많은 수치연산 소프트웨어들이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를 따름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사용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라이브러리인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cuBLAS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실험대상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멀티쓰레드로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endParaRPr kumimoji="1" lang="en-US" altLang="ko-KR" sz="17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로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1700" dirty="0" err="1">
                <a:solidFill>
                  <a:schemeClr val="bg2">
                    <a:lumMod val="10000"/>
                  </a:schemeClr>
                </a:solidFill>
              </a:rPr>
              <a:t>cuBLAS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미사용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기반 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라이브러리로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endParaRPr kumimoji="1" lang="en-US" altLang="ko-KR" sz="17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라이브러리 성능비교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30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설치환경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tx2"/>
                </a:solidFill>
              </a:rPr>
              <a:t>SuperMicro</a:t>
            </a:r>
            <a:r>
              <a:rPr kumimoji="1" lang="en-US" altLang="ko-KR" sz="1600" dirty="0">
                <a:solidFill>
                  <a:schemeClr val="tx2"/>
                </a:solidFill>
              </a:rPr>
              <a:t> X11DPH-i(</a:t>
            </a:r>
            <a:r>
              <a:rPr kumimoji="1" lang="en-US" altLang="ko-KR" sz="1600" i="1" dirty="0">
                <a:solidFill>
                  <a:schemeClr val="tx2"/>
                </a:solidFill>
              </a:rPr>
              <a:t>noslab-gpu1</a:t>
            </a:r>
            <a:r>
              <a:rPr kumimoji="1" lang="en-US" altLang="ko-KR" sz="16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OS: Ubuntu 20.04 LTS(Kernel 5.15.0-46-generic) 64bit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GPU: </a:t>
            </a:r>
            <a:r>
              <a:rPr lang="en-US" altLang="ko-KR" sz="1600" b="0" i="0" dirty="0">
                <a:effectLst/>
                <a:latin typeface="Arial" panose="020B0604020202020204" pitchFamily="34" charset="0"/>
              </a:rPr>
              <a:t>Nvidia® Tesla® T4 16GB</a:t>
            </a:r>
            <a:r>
              <a:rPr kumimoji="1" lang="en-US" altLang="ko-KR" sz="1600" dirty="0">
                <a:solidFill>
                  <a:schemeClr val="tx2"/>
                </a:solidFill>
              </a:rPr>
              <a:t> x1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CPU: </a:t>
            </a:r>
            <a:r>
              <a:rPr lang="en-US" altLang="ko-KR" sz="1600" b="0" i="0" dirty="0">
                <a:effectLst/>
                <a:latin typeface="Arial" panose="020B0604020202020204" pitchFamily="34" charset="0"/>
              </a:rPr>
              <a:t>Intel® Xeon® Gold 5215 @2.50GHz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Memory: 64GB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 인식여부 확인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lspci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|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grep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A14BB0-A3AB-24FA-D2D3-8CBF4FDE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41" y="4644513"/>
            <a:ext cx="5382376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0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GNU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Scientific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Library 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설치 </a:t>
            </a:r>
            <a:endParaRPr kumimoji="1"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https://www.gnu.org/software/gsl/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접속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Current stable version (GSL-2.7) tar.gz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다운로드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다운로드 경로 접근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압축해제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tar –</a:t>
            </a:r>
            <a:r>
              <a:rPr kumimoji="1" lang="en-US" altLang="ko-KR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xvzf</a:t>
            </a:r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gsl-latest.tar.gz</a:t>
            </a:r>
          </a:p>
          <a:p>
            <a:pPr lvl="1"/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cd gsl-2.7.1</a:t>
            </a:r>
          </a:p>
          <a:p>
            <a:pPr lvl="1"/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cat INSTALL</a:t>
            </a:r>
            <a:r>
              <a:rPr kumimoji="1" lang="en-US" altLang="ko-KR" sz="20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kumimoji="1" lang="ko-KR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설치방법 확인</a:t>
            </a:r>
            <a:r>
              <a:rPr kumimoji="1" lang="en-US" altLang="ko-KR" sz="20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./configure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make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약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분 소요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make install </a:t>
            </a:r>
            <a:r>
              <a:rPr kumimoji="1" lang="en-US" altLang="ko-KR" dirty="0">
                <a:solidFill>
                  <a:schemeClr val="accent5"/>
                </a:solidFill>
              </a:rPr>
              <a:t>	</a:t>
            </a:r>
          </a:p>
          <a:p>
            <a:endParaRPr kumimoji="1"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DF17C-9E08-5143-9EEE-C08A26CF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04" y="1523611"/>
            <a:ext cx="4548041" cy="43423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CCAAE92-95BC-C8B2-FC0F-3D2AF55DB70F}"/>
              </a:ext>
            </a:extLst>
          </p:cNvPr>
          <p:cNvSpPr/>
          <p:nvPr/>
        </p:nvSpPr>
        <p:spPr>
          <a:xfrm>
            <a:off x="4222025" y="4183810"/>
            <a:ext cx="2248618" cy="310551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23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경로설정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#include&lt;gsl/gsl_blas.h&gt;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https://www.gnu.org/software/gsl/doc/html/vectors.html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3B8209-82EB-2E26-7633-18FB11AA8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06"/>
          <a:stretch/>
        </p:blipFill>
        <p:spPr>
          <a:xfrm>
            <a:off x="858959" y="2390722"/>
            <a:ext cx="3774116" cy="3958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924B1B-8254-9172-B650-938FA077FDC6}"/>
              </a:ext>
            </a:extLst>
          </p:cNvPr>
          <p:cNvSpPr/>
          <p:nvPr/>
        </p:nvSpPr>
        <p:spPr>
          <a:xfrm>
            <a:off x="858959" y="2880226"/>
            <a:ext cx="1631753" cy="65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46C29-9673-7448-70B8-ECE139A7EF78}"/>
              </a:ext>
            </a:extLst>
          </p:cNvPr>
          <p:cNvSpPr txBox="1"/>
          <p:nvPr/>
        </p:nvSpPr>
        <p:spPr>
          <a:xfrm>
            <a:off x="2490712" y="2950904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gsl_matrix_alloc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메모리 할당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D2EFB1-E883-2EE3-447B-09AA7C945CA4}"/>
              </a:ext>
            </a:extLst>
          </p:cNvPr>
          <p:cNvSpPr/>
          <p:nvPr/>
        </p:nvSpPr>
        <p:spPr>
          <a:xfrm>
            <a:off x="858959" y="3752633"/>
            <a:ext cx="3376611" cy="297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D79CF2-4702-EDF4-9B60-99CD65F3567E}"/>
              </a:ext>
            </a:extLst>
          </p:cNvPr>
          <p:cNvSpPr/>
          <p:nvPr/>
        </p:nvSpPr>
        <p:spPr>
          <a:xfrm>
            <a:off x="858960" y="4115159"/>
            <a:ext cx="1168248" cy="387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EB6ED-EFD9-7463-2FF3-7847A63017C8}"/>
              </a:ext>
            </a:extLst>
          </p:cNvPr>
          <p:cNvSpPr txBox="1"/>
          <p:nvPr/>
        </p:nvSpPr>
        <p:spPr>
          <a:xfrm>
            <a:off x="1984449" y="417486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메모리 해제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336AC-0E83-45B7-01A4-96F40B2C944D}"/>
              </a:ext>
            </a:extLst>
          </p:cNvPr>
          <p:cNvSpPr txBox="1"/>
          <p:nvPr/>
        </p:nvSpPr>
        <p:spPr>
          <a:xfrm>
            <a:off x="4179244" y="3742467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수행시간 측정</a:t>
            </a:r>
          </a:p>
        </p:txBody>
      </p:sp>
    </p:spTree>
    <p:extLst>
      <p:ext uri="{BB962C8B-B14F-4D97-AF65-F5344CB8AC3E}">
        <p14:creationId xmlns:p14="http://schemas.microsoft.com/office/powerpoint/2010/main" val="1335101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gsl_matmul.c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lm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lgsl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lgslcblas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시스템 내 수학 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lgsl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GSL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lgslcblas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시스템 내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cblas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사용하는 라이브러리 링크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GCC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가 라이브러리 디렉토리를 찾지 못할 경우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/local/include/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gsl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디렉토리가 존재하지 않을 경우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재설치 또는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gsl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 변경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디렉토리가 존재하는 경우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ldconfig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공유라이브러리 캐시 재설정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198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CUDA(Best case, 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 로직과 동일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 multi thread(Best case) 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실험환경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noslab-gpu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Workload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곱셉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r>
              <a:rPr kumimoji="1" lang="ko-KR" altLang="en-US" dirty="0"/>
              <a:t>성능비교 실험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38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32DCD5B-110A-FACF-AD9B-1734BB710236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의 경우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로직으로 구현했을 경우 가장 높은 성능을 나타냄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GSL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구현의 경우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개 쓰레드로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와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20.15%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성능차이를 보임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multithread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보다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61.10%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높은 성능을 보임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7C91F7-F8FB-DF4B-D6DE-8A42EA91E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" t="4161" r="5977" b="3485"/>
          <a:stretch/>
        </p:blipFill>
        <p:spPr>
          <a:xfrm>
            <a:off x="3663948" y="3133011"/>
            <a:ext cx="5146043" cy="33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5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Eigen3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C++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선형대수 연산 라이브러리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LAPACK, CUDA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지원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libeigen3-dev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&lt;eigen3/Eigen/Dense&gt;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092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https://eigen.tuxfamily.org/dox/GettingStarted.html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BC159-B972-2E9F-D957-F33C1911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67" y="2003725"/>
            <a:ext cx="4082962" cy="3927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2A3106-5CE7-2DE5-0B4D-42D060F742C2}"/>
              </a:ext>
            </a:extLst>
          </p:cNvPr>
          <p:cNvSpPr/>
          <p:nvPr/>
        </p:nvSpPr>
        <p:spPr>
          <a:xfrm>
            <a:off x="833080" y="4156935"/>
            <a:ext cx="1185501" cy="449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81A68-874C-88EA-08AE-BCA7422E3B83}"/>
              </a:ext>
            </a:extLst>
          </p:cNvPr>
          <p:cNvSpPr txBox="1"/>
          <p:nvPr/>
        </p:nvSpPr>
        <p:spPr>
          <a:xfrm>
            <a:off x="2018581" y="42278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객체생성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1997C-0361-C7AC-5110-C945BF100AF9}"/>
              </a:ext>
            </a:extLst>
          </p:cNvPr>
          <p:cNvSpPr/>
          <p:nvPr/>
        </p:nvSpPr>
        <p:spPr>
          <a:xfrm>
            <a:off x="833080" y="5162674"/>
            <a:ext cx="3609524" cy="68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g++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eigen_matmul.c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167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CUDA(Best case, 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 로직과 동일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 multi thread(Best case)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GSL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실험환경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noslab-gpu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Workload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곱셉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 </a:t>
            </a:r>
            <a:r>
              <a:rPr kumimoji="1" lang="ko-KR" altLang="en-US" dirty="0"/>
              <a:t>성능비교 실험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203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32DCD5B-110A-FACF-AD9B-1734BB710236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Eigen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기본세팅은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BLAS, LAPACK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과 같은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저수준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계산 최적화가 적용되지 않음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기본적인 단일 쓰레드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연산을 수행하는 것으로 보임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EE576B-58CA-A658-F8A8-9A4BCDFED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" t="4242" r="7009" b="1990"/>
          <a:stretch/>
        </p:blipFill>
        <p:spPr>
          <a:xfrm>
            <a:off x="3763108" y="3235569"/>
            <a:ext cx="4440115" cy="29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드라이버 설치확인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9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nvidia-smi</a:t>
            </a:r>
            <a:endParaRPr kumimoji="1" lang="en-US" altLang="ko-KR" sz="19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NVIDIA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그래픽 드라이버 설치 시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CUDA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가 자동으로 설치됨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Command not found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드라이버 설치 필요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가이드 참조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hlinkClick r:id="rId3"/>
              </a:rPr>
              <a:t>https://github.com/noslab/noslab.storage/blob/main/guide/ubuntu_nvidia_graphic_driver_installation.pptx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hlinkClick r:id="rId3"/>
              </a:rPr>
              <a:t> </a:t>
            </a: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13541-4C6C-F56E-819D-C82BC5E0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9" y="2326500"/>
            <a:ext cx="4222861" cy="21212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B236D5-A189-2AA4-EF1C-A15FBFAD2CB6}"/>
              </a:ext>
            </a:extLst>
          </p:cNvPr>
          <p:cNvSpPr/>
          <p:nvPr/>
        </p:nvSpPr>
        <p:spPr>
          <a:xfrm>
            <a:off x="692039" y="2608440"/>
            <a:ext cx="3876275" cy="172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147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Math Kernel Library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코어 함수에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BLAS, LAPACK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등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저수준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최적화 사용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프로세서에 최적화됨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(ISA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레벨 최적화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자동 병렬화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apt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install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intel-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도스창에서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‘&lt;No&gt;’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선택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 &lt;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mkl.h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415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구현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https://www.intel.com/content/www/us/en/develop/documentation/onemkl-developer-reference-c/top/blas-and-sparse-blas-routines/blas-routines/blas-level-3-routines.html#blas-level-3-routines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37CFB-2F77-9249-841A-9CB64295B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90" y="2184259"/>
            <a:ext cx="6868484" cy="4163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9E4D4C-C299-CE0F-889A-438BDBC8FBEC}"/>
              </a:ext>
            </a:extLst>
          </p:cNvPr>
          <p:cNvSpPr/>
          <p:nvPr/>
        </p:nvSpPr>
        <p:spPr>
          <a:xfrm>
            <a:off x="1158395" y="4341573"/>
            <a:ext cx="6586179" cy="177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82D3-DDA9-A03A-6BBF-7DD3669D8390}"/>
              </a:ext>
            </a:extLst>
          </p:cNvPr>
          <p:cNvSpPr txBox="1"/>
          <p:nvPr/>
        </p:nvSpPr>
        <p:spPr>
          <a:xfrm>
            <a:off x="7744574" y="4276520"/>
            <a:ext cx="320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GSL</a:t>
            </a:r>
            <a:r>
              <a:rPr lang="ko-KR" altLang="en-US" sz="1400" b="1" dirty="0">
                <a:solidFill>
                  <a:srgbClr val="FF0000"/>
                </a:solidFill>
              </a:rPr>
              <a:t>과 동일한 </a:t>
            </a:r>
            <a:r>
              <a:rPr lang="en-US" altLang="ko-KR" sz="1400" b="1" dirty="0">
                <a:solidFill>
                  <a:srgbClr val="FF0000"/>
                </a:solidFill>
              </a:rPr>
              <a:t>BLAS</a:t>
            </a:r>
            <a:r>
              <a:rPr lang="ko-KR" altLang="en-US" sz="1400" b="1" dirty="0">
                <a:solidFill>
                  <a:srgbClr val="FF0000"/>
                </a:solidFill>
              </a:rPr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507273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mkl_matmul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$(pkg-config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-static –lp64-iomp –libs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cflags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)’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hlinkClick r:id="rId3"/>
              </a:rPr>
              <a:t>https://docs.hpc.qmul.ac.uk/apps/dev/numerical/mkl/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Intel</a:t>
            </a:r>
            <a:r>
              <a:rPr kumimoji="1" lang="ko-KR" altLang="en-US" dirty="0"/>
              <a:t> </a:t>
            </a:r>
            <a:r>
              <a:rPr kumimoji="1" lang="en-US" altLang="ko-KR" dirty="0"/>
              <a:t>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639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자동 병렬처리 확인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쓰레드가 생성되는 것을 확인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대비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98.9%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감소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4184C-5152-E3C8-3256-A0EB109B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" t="3579" r="2225" b="6456"/>
          <a:stretch/>
        </p:blipFill>
        <p:spPr>
          <a:xfrm>
            <a:off x="4671284" y="3313953"/>
            <a:ext cx="6339253" cy="30948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35B641-D413-B00C-05F8-E22E23D9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61" y="1456043"/>
            <a:ext cx="5953419" cy="16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4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자동 병렬처리 확인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쓰레드가 생성되는 것을 확인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대비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98.9%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감소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하드웨어 특성을 고려한 로직과 비슷한 성능을 보임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BLAS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 Intel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병렬처리 최적화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4184C-5152-E3C8-3256-A0EB109B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" t="3579" r="2225" b="6456"/>
          <a:stretch/>
        </p:blipFill>
        <p:spPr>
          <a:xfrm>
            <a:off x="2926569" y="3297222"/>
            <a:ext cx="6104869" cy="29804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450F9-36AA-57FE-6B87-D292ED35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03" y="1566695"/>
            <a:ext cx="998359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Automatically Tuned Linear Algebra Software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C/Fortran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을 지원하는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 API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MATLAB, Mathematica,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Scilab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… etc.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에 사용됨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CBLAS, ATLAS </a:t>
            </a:r>
            <a:r>
              <a:rPr kumimoji="1" lang="ko-KR" altLang="en-US" sz="1600" dirty="0">
                <a:solidFill>
                  <a:schemeClr val="tx2"/>
                </a:solidFill>
              </a:rPr>
              <a:t>라이브러리 링크 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atlas_matmul.c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atlas –L 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/lib/atlas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latlas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#include&lt;cblas.h&gt;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컴파일 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ATLAS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02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https://pastebin.com/pWE7MZuJ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https://michaellindon.github.io/lindonslog/programming/atlas-blas-lapack-linear-algebra-libraries/index.html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https://math-atlas.sourceforge.net/devel/atlas_devel/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825DC-F784-227F-275C-BB241AED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61" y="2352959"/>
            <a:ext cx="3798075" cy="4129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921D39-2E83-E7A9-BB97-DDEDD29A9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022" y="2872596"/>
            <a:ext cx="4321834" cy="36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8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CBLAS, ATLAS </a:t>
            </a:r>
            <a:r>
              <a:rPr kumimoji="1" lang="ko-KR" altLang="en-US" sz="1600" dirty="0">
                <a:solidFill>
                  <a:schemeClr val="tx2"/>
                </a:solidFill>
              </a:rPr>
              <a:t>라이브러리 링크 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atlas_matmul.c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atlas –L 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/lib/atlas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latlas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</a:rPr>
              <a:t>atlas_matmul</a:t>
            </a:r>
            <a:r>
              <a:rPr kumimoji="1" lang="en-US" altLang="ko-KR" sz="1600" dirty="0">
                <a:solidFill>
                  <a:schemeClr val="accent5"/>
                </a:solidFill>
              </a:rPr>
              <a:t> 4096 4096 4096</a:t>
            </a:r>
          </a:p>
          <a:p>
            <a:pPr lvl="1"/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214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단일쓰레드를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사용하는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Case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중 가장 높은 성능을 보임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8192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 계산 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95.9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초 소요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연산횟수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4096^3 = 137,438,953,472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연산횟수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8192^3 =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1,099,511,627,776 </a:t>
            </a:r>
            <a:r>
              <a:rPr kumimoji="1" lang="en-US" altLang="ko-KR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(8</a:t>
            </a:r>
            <a:r>
              <a:rPr kumimoji="1" lang="ko-KR" altLang="en-US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배 차이</a:t>
            </a:r>
            <a:r>
              <a:rPr kumimoji="1" lang="en-US" altLang="ko-KR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49F3A-136A-A4F5-BDD6-221280E66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6" t="6125" r="2925" b="6515"/>
          <a:stretch/>
        </p:blipFill>
        <p:spPr>
          <a:xfrm>
            <a:off x="2958859" y="3067938"/>
            <a:ext cx="8013941" cy="3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80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전체 비교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계산 정확도는 고려하지 않음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구현 로직에 따라 계산 정확도 차이가 발생하는 경우가 존재하는 것을 조사를 통해 확인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https://junstar92.tistory.com/242?category=982715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821924-4D46-93A1-86F4-26FD2CF89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" t="2615" r="379" b="3946"/>
          <a:stretch/>
        </p:blipFill>
        <p:spPr>
          <a:xfrm>
            <a:off x="1319842" y="2878158"/>
            <a:ext cx="9808234" cy="33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2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dependency check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BD8796-4FCF-A792-3689-CD38CB52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5" y="1518578"/>
            <a:ext cx="5941305" cy="47591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47945-9EB1-25EE-5818-177D041345EA}"/>
              </a:ext>
            </a:extLst>
          </p:cNvPr>
          <p:cNvSpPr/>
          <p:nvPr/>
        </p:nvSpPr>
        <p:spPr>
          <a:xfrm>
            <a:off x="794611" y="3572584"/>
            <a:ext cx="327447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60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Task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병렬 처리를 위한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성능분석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처리성능 분석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Introduction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최근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딥러닝 기술이 발전함에 따라 높은 정확도를 달성하기 위해 학습모델의 규모가 증가하고 있다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따라서 모델 학습과 추론을 위해 높은 컴퓨팅 성능이 요구된다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이를 위해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Background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실험데이터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행렬처리 성능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 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코어성능 비교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 vs 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libraray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(4096,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8192)</a:t>
            </a:r>
            <a:b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KSC Paper Submission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56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4K, 8K, 16K, 32K,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곱 실행시간 비교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ATLAS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Intel-MKL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제약조건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프로세서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(CPU, GPU)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연산시간 측정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메모리 할당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해제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전송시간 측정제외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행렬 곱 추가실험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96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4K~16K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까지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가 가장 높은 성능을 보임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과 성능차이는 행렬이 커질수록 줄어듦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32K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보다 높은 성능을 보임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약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1.06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배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9BF173-B081-E4F4-D21A-93FF02B56EC8}"/>
              </a:ext>
            </a:extLst>
          </p:cNvPr>
          <p:cNvGrpSpPr/>
          <p:nvPr/>
        </p:nvGrpSpPr>
        <p:grpSpPr>
          <a:xfrm>
            <a:off x="599894" y="3452866"/>
            <a:ext cx="4370959" cy="2720458"/>
            <a:chOff x="373569" y="2472644"/>
            <a:chExt cx="4982765" cy="29361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78AC41-94D4-C48A-35A8-DDD26FCB5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55" t="7866" r="1248" b="3156"/>
            <a:stretch/>
          </p:blipFill>
          <p:spPr>
            <a:xfrm>
              <a:off x="373569" y="2472644"/>
              <a:ext cx="4982765" cy="2936118"/>
            </a:xfrm>
            <a:prstGeom prst="rect">
              <a:avLst/>
            </a:prstGeom>
          </p:spPr>
        </p:pic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92C444A0-2DDD-B4EA-D996-26612315100F}"/>
                </a:ext>
              </a:extLst>
            </p:cNvPr>
            <p:cNvSpPr/>
            <p:nvPr/>
          </p:nvSpPr>
          <p:spPr>
            <a:xfrm>
              <a:off x="4654848" y="4704630"/>
              <a:ext cx="193196" cy="195173"/>
            </a:xfrm>
            <a:prstGeom prst="mathMultiply">
              <a:avLst>
                <a:gd name="adj1" fmla="val 9962"/>
              </a:avLst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C1EF26D-8737-F63D-2CD8-491790E19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6" t="11710" r="1162" b="6006"/>
          <a:stretch/>
        </p:blipFill>
        <p:spPr>
          <a:xfrm>
            <a:off x="7805832" y="4204262"/>
            <a:ext cx="3991152" cy="2244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BE0E2-DBE6-8861-6E8D-443E19B3A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9" t="12487" r="1107" b="5903"/>
          <a:stretch/>
        </p:blipFill>
        <p:spPr>
          <a:xfrm>
            <a:off x="7805833" y="1393765"/>
            <a:ext cx="3991151" cy="2102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7571B3-5C74-4392-C4BB-5E7B067DDD21}"/>
              </a:ext>
            </a:extLst>
          </p:cNvPr>
          <p:cNvSpPr txBox="1"/>
          <p:nvPr/>
        </p:nvSpPr>
        <p:spPr>
          <a:xfrm>
            <a:off x="2390591" y="3176601"/>
            <a:ext cx="1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전체비교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6900F-F391-A4DC-8C6E-3E66F289A925}"/>
              </a:ext>
            </a:extLst>
          </p:cNvPr>
          <p:cNvSpPr txBox="1"/>
          <p:nvPr/>
        </p:nvSpPr>
        <p:spPr>
          <a:xfrm>
            <a:off x="8851540" y="899184"/>
            <a:ext cx="218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CUDA vs. MKL</a:t>
            </a:r>
          </a:p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4K ~ 32K </a:t>
            </a:r>
            <a:endParaRPr lang="ko-KR" alt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334FF-380F-8EA0-23C1-04749A0066E7}"/>
              </a:ext>
            </a:extLst>
          </p:cNvPr>
          <p:cNvSpPr txBox="1"/>
          <p:nvPr/>
        </p:nvSpPr>
        <p:spPr>
          <a:xfrm>
            <a:off x="8851539" y="3673012"/>
            <a:ext cx="218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CUDA vs. MKL</a:t>
            </a:r>
          </a:p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4K ~ 16K </a:t>
            </a:r>
            <a:endParaRPr lang="ko-KR" alt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B0CA9C-B7A5-BDDC-3CA7-8771D84D3BBE}"/>
              </a:ext>
            </a:extLst>
          </p:cNvPr>
          <p:cNvCxnSpPr>
            <a:cxnSpLocks/>
          </p:cNvCxnSpPr>
          <p:nvPr/>
        </p:nvCxnSpPr>
        <p:spPr>
          <a:xfrm flipV="1">
            <a:off x="8649363" y="5945469"/>
            <a:ext cx="1187450" cy="1333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725E7002-DD60-E7A6-0B94-51785660E08E}"/>
              </a:ext>
            </a:extLst>
          </p:cNvPr>
          <p:cNvSpPr/>
          <p:nvPr/>
        </p:nvSpPr>
        <p:spPr>
          <a:xfrm>
            <a:off x="8626503" y="605596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DD437CE-0BED-8A7B-3C4E-B4E513CF54FF}"/>
              </a:ext>
            </a:extLst>
          </p:cNvPr>
          <p:cNvSpPr/>
          <p:nvPr/>
        </p:nvSpPr>
        <p:spPr>
          <a:xfrm>
            <a:off x="9801408" y="59226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D04A351-5707-3A2E-E892-8213CBC12FA5}"/>
              </a:ext>
            </a:extLst>
          </p:cNvPr>
          <p:cNvSpPr/>
          <p:nvPr/>
        </p:nvSpPr>
        <p:spPr>
          <a:xfrm>
            <a:off x="8959878" y="6049610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9FEE63-EF4E-98C7-444B-BD597CB6DDC9}"/>
              </a:ext>
            </a:extLst>
          </p:cNvPr>
          <p:cNvSpPr/>
          <p:nvPr/>
        </p:nvSpPr>
        <p:spPr>
          <a:xfrm>
            <a:off x="10131453" y="5865459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6F6A36-0CEF-0FD3-737B-6F89DA8468AA}"/>
              </a:ext>
            </a:extLst>
          </p:cNvPr>
          <p:cNvCxnSpPr>
            <a:cxnSpLocks/>
          </p:cNvCxnSpPr>
          <p:nvPr/>
        </p:nvCxnSpPr>
        <p:spPr>
          <a:xfrm flipV="1">
            <a:off x="9824267" y="4758019"/>
            <a:ext cx="1161416" cy="11874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891573-967B-0231-9B11-BABF761F6A52}"/>
              </a:ext>
            </a:extLst>
          </p:cNvPr>
          <p:cNvCxnSpPr>
            <a:cxnSpLocks/>
          </p:cNvCxnSpPr>
          <p:nvPr/>
        </p:nvCxnSpPr>
        <p:spPr>
          <a:xfrm flipV="1">
            <a:off x="8970038" y="5888319"/>
            <a:ext cx="1184275" cy="1808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2D7B55B-7C72-E3AF-0159-D50DE79F6A86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10170477" y="4663403"/>
            <a:ext cx="1152236" cy="120875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707A8CB-56E9-72EB-3101-EB13555412FA}"/>
              </a:ext>
            </a:extLst>
          </p:cNvPr>
          <p:cNvSpPr/>
          <p:nvPr/>
        </p:nvSpPr>
        <p:spPr>
          <a:xfrm>
            <a:off x="10964651" y="47343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288DFC9-3B43-10CB-EE64-785EB09F8FD9}"/>
              </a:ext>
            </a:extLst>
          </p:cNvPr>
          <p:cNvSpPr/>
          <p:nvPr/>
        </p:nvSpPr>
        <p:spPr>
          <a:xfrm>
            <a:off x="11299853" y="4640543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5F0287-95A1-961D-6316-4E19DC152574}"/>
              </a:ext>
            </a:extLst>
          </p:cNvPr>
          <p:cNvSpPr txBox="1"/>
          <p:nvPr/>
        </p:nvSpPr>
        <p:spPr>
          <a:xfrm>
            <a:off x="8571495" y="56337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x1.7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ED52-C27F-32F4-2291-CD5468DEEA2F}"/>
              </a:ext>
            </a:extLst>
          </p:cNvPr>
          <p:cNvSpPr txBox="1"/>
          <p:nvPr/>
        </p:nvSpPr>
        <p:spPr>
          <a:xfrm>
            <a:off x="9778789" y="537293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x1.3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B3F1B9-C6D0-9FDA-AB6D-6D0204EDE347}"/>
              </a:ext>
            </a:extLst>
          </p:cNvPr>
          <p:cNvSpPr txBox="1"/>
          <p:nvPr/>
        </p:nvSpPr>
        <p:spPr>
          <a:xfrm>
            <a:off x="10863514" y="4300416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x1.06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F47D0-ABF2-DB64-145F-2929318F4E3C}"/>
              </a:ext>
            </a:extLst>
          </p:cNvPr>
          <p:cNvSpPr txBox="1"/>
          <p:nvPr/>
        </p:nvSpPr>
        <p:spPr>
          <a:xfrm>
            <a:off x="11010370" y="168012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0000"/>
                </a:solidFill>
              </a:rPr>
              <a:t>x0.93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42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동작온도보다 높은 온도에서 측정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정상동작온도보다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도 가량 높음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발열에 의한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쓰로틀링으로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느려짐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 분석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28495-C278-0FCC-BACF-D630E5F0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4" y="3429000"/>
            <a:ext cx="5793105" cy="60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F36E9F-E44D-2811-1663-71B755591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45" y="2736352"/>
            <a:ext cx="4662158" cy="23812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744D35-FB0A-369D-24D1-402F5BA5E8A0}"/>
              </a:ext>
            </a:extLst>
          </p:cNvPr>
          <p:cNvSpPr/>
          <p:nvPr/>
        </p:nvSpPr>
        <p:spPr>
          <a:xfrm>
            <a:off x="1952625" y="3585295"/>
            <a:ext cx="1000125" cy="224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D3476-6DBA-8F5D-CD91-81B584599F17}"/>
              </a:ext>
            </a:extLst>
          </p:cNvPr>
          <p:cNvSpPr txBox="1"/>
          <p:nvPr/>
        </p:nvSpPr>
        <p:spPr>
          <a:xfrm>
            <a:off x="2343150" y="293669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실험환경 온도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616A1-8656-F730-FC51-0118A43BC26A}"/>
              </a:ext>
            </a:extLst>
          </p:cNvPr>
          <p:cNvSpPr txBox="1"/>
          <p:nvPr/>
        </p:nvSpPr>
        <p:spPr>
          <a:xfrm>
            <a:off x="8262838" y="2306059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Datasheet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402CD-FB6B-9AFB-2F01-8B74ED1F023D}"/>
              </a:ext>
            </a:extLst>
          </p:cNvPr>
          <p:cNvSpPr txBox="1"/>
          <p:nvPr/>
        </p:nvSpPr>
        <p:spPr>
          <a:xfrm>
            <a:off x="5851120" y="5006473"/>
            <a:ext cx="64524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https://www.nvidia.com/content/dam/en-zz/Solutions/Data-Center/tesla-t4/t4-tensor-core-product-brief.pdf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EC1385-01BC-4AAC-621B-0ACAECF098A8}"/>
              </a:ext>
            </a:extLst>
          </p:cNvPr>
          <p:cNvSpPr/>
          <p:nvPr/>
        </p:nvSpPr>
        <p:spPr>
          <a:xfrm>
            <a:off x="6886575" y="3855620"/>
            <a:ext cx="2981325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92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kumimoji="1" lang="en-US" altLang="ko-KR" sz="4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4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로 구현한 행렬 곱 연산은 고수준에서 작성된 로직</a:t>
            </a:r>
            <a:endParaRPr kumimoji="1" lang="en-US" altLang="ko-KR" sz="4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은 </a:t>
            </a:r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BLAS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kumimoji="1" lang="ko-KR" altLang="en-US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저수준에서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최적화된 행렬 곱 연산 라이브러리 사용 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제공하는 </a:t>
            </a:r>
            <a:r>
              <a:rPr kumimoji="1" lang="ko-KR" altLang="en-US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 수학 라이브러리 사용 시 실행시간이 </a:t>
            </a:r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50% 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줄어드는 실험 존재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CuBLAS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여러가지 최적화 요소가 존재</a:t>
            </a:r>
            <a:endParaRPr kumimoji="1" lang="en-US" altLang="ko-KR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행렬연산 전용 코어</a:t>
            </a:r>
            <a:r>
              <a:rPr kumimoji="1" lang="en-US" altLang="ko-KR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(Tensor Core)</a:t>
            </a:r>
            <a:r>
              <a:rPr kumimoji="1" lang="ko-KR" altLang="en-US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미사용</a:t>
            </a:r>
            <a:endParaRPr kumimoji="1" lang="en-US" altLang="ko-KR" sz="3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 분석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9CB65F-A68D-FF9C-2DE4-CAF4DAC49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53" r="62744"/>
          <a:stretch/>
        </p:blipFill>
        <p:spPr>
          <a:xfrm>
            <a:off x="6589395" y="2957189"/>
            <a:ext cx="3452813" cy="9906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8A238A-4652-5FC0-3B92-EB9FB725A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61"/>
          <a:stretch/>
        </p:blipFill>
        <p:spPr>
          <a:xfrm>
            <a:off x="1728787" y="2957189"/>
            <a:ext cx="3452813" cy="990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3F46F8-DD95-2689-65B4-C1EC90976F12}"/>
              </a:ext>
            </a:extLst>
          </p:cNvPr>
          <p:cNvSpPr txBox="1"/>
          <p:nvPr/>
        </p:nvSpPr>
        <p:spPr>
          <a:xfrm>
            <a:off x="2382439" y="2526896"/>
            <a:ext cx="21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CuBLAS</a:t>
            </a:r>
            <a:r>
              <a:rPr lang="en-US" altLang="ko-KR" dirty="0"/>
              <a:t> </a:t>
            </a:r>
            <a:r>
              <a:rPr lang="ko-KR" altLang="en-US" dirty="0"/>
              <a:t>적용 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CD849-CB88-D3A9-9FFC-388D8A0AF9E5}"/>
              </a:ext>
            </a:extLst>
          </p:cNvPr>
          <p:cNvSpPr txBox="1"/>
          <p:nvPr/>
        </p:nvSpPr>
        <p:spPr>
          <a:xfrm>
            <a:off x="7243047" y="2491567"/>
            <a:ext cx="21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CuBLAS</a:t>
            </a:r>
            <a:r>
              <a:rPr lang="en-US" altLang="ko-KR" dirty="0"/>
              <a:t> </a:t>
            </a:r>
            <a:r>
              <a:rPr lang="ko-KR" altLang="en-US" dirty="0"/>
              <a:t>적용 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08A689-02F3-44A4-AD69-004B1F490040}"/>
              </a:ext>
            </a:extLst>
          </p:cNvPr>
          <p:cNvSpPr txBox="1"/>
          <p:nvPr/>
        </p:nvSpPr>
        <p:spPr>
          <a:xfrm>
            <a:off x="1638300" y="4056581"/>
            <a:ext cx="600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https://junstar92.tistory.com/242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61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오픈소스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머신러닝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프레임워크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https://github.com/pytorch/pytorch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Features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Python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first: not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Python binding into a monolithic C++ framework</a:t>
            </a:r>
            <a:r>
              <a:rPr kumimoji="1" lang="en-US" altLang="ko-KR" sz="16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(a. k. a. TensorFlow)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Support GPU acceleration based on CUDA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Support CPU optimization by Intel MKL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Extensions without pain(</a:t>
            </a:r>
            <a:r>
              <a:rPr kumimoji="1" lang="en-US" altLang="ko-KR" sz="1600" i="1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Numpy</a:t>
            </a:r>
            <a:r>
              <a:rPr kumimoji="1" lang="en-US" altLang="ko-KR" sz="16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Scikit-learn, SciPy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라이브러리와 높은 호환성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</a:t>
            </a:r>
            <a:r>
              <a:rPr kumimoji="1"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CPU, GPU </a:t>
            </a:r>
            <a:r>
              <a:rPr kumimoji="1"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성능비교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37E6D6-86A8-B438-2670-6B22CC1B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604" y="4788938"/>
            <a:ext cx="3057920" cy="15491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B96770C-8CF7-9500-4327-BEC6C0374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746" y="4788937"/>
            <a:ext cx="2881253" cy="15491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BF45D5-F46B-AB18-FE60-B060A6455C1F}"/>
              </a:ext>
            </a:extLst>
          </p:cNvPr>
          <p:cNvSpPr txBox="1"/>
          <p:nvPr/>
        </p:nvSpPr>
        <p:spPr>
          <a:xfrm>
            <a:off x="6170834" y="4419605"/>
            <a:ext cx="178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TensorFlow</a:t>
            </a:r>
            <a:endParaRPr lang="ko-KR" altLang="en-US" b="1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38078F-F40F-F172-D3E9-00ACEF64E433}"/>
              </a:ext>
            </a:extLst>
          </p:cNvPr>
          <p:cNvSpPr txBox="1"/>
          <p:nvPr/>
        </p:nvSpPr>
        <p:spPr>
          <a:xfrm>
            <a:off x="9963090" y="4389126"/>
            <a:ext cx="178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PyTorch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0459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The module structure of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내부 코어로직은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C++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로 구현됨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+mn-lt"/>
                <a:ea typeface="나눔고딕" panose="020D0604000000000000" pitchFamily="50" charset="-127"/>
              </a:rPr>
              <a:t>PyTorch</a:t>
            </a:r>
            <a:r>
              <a:rPr kumimoji="1" lang="ko-KR" altLang="en-US" sz="3200" dirty="0">
                <a:latin typeface="+mn-lt"/>
                <a:ea typeface="나눔고딕" panose="020D0604000000000000" pitchFamily="50" charset="-127"/>
              </a:rPr>
              <a:t> </a:t>
            </a:r>
            <a:r>
              <a:rPr kumimoji="1" lang="en-US" altLang="ko-KR" sz="3200" dirty="0">
                <a:latin typeface="+mn-lt"/>
                <a:ea typeface="나눔고딕" panose="020D0604000000000000" pitchFamily="50" charset="-127"/>
              </a:rPr>
              <a:t>internals</a:t>
            </a:r>
            <a:endParaRPr kumimoji="1" lang="ko-Kore-KR" altLang="en-US" sz="3200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8E0FE5-D457-1BF4-5C46-BF6AB605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55" y="1920034"/>
            <a:ext cx="5513088" cy="377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5EA112-C5AE-A88E-9922-061CA0C7B854}"/>
              </a:ext>
            </a:extLst>
          </p:cNvPr>
          <p:cNvSpPr txBox="1"/>
          <p:nvPr/>
        </p:nvSpPr>
        <p:spPr>
          <a:xfrm>
            <a:off x="0" y="5637004"/>
            <a:ext cx="494077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Reference: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i="1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https://github.com/pytorch/pytorch/blob/master/CONTRIBUTING.md#codebase-structure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i="1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http://blog.ezyang.com/2019/05/pytorch-internals/</a:t>
            </a:r>
            <a:endParaRPr lang="en-US" altLang="ko-KR" sz="800" i="1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i="1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https://www.miracleyoo.com/2019/12/11/Pytorch-Core-Code-Research/</a:t>
            </a:r>
            <a:endParaRPr lang="en-US" altLang="ko-KR" sz="800" i="1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i="1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https://isip.piconepress.com/courses/temple/ece_4822/resources/books/Deep-Learning-with-PyTorch.pdf</a:t>
            </a:r>
            <a:endParaRPr lang="en-US" altLang="ko-KR" sz="800" i="1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i="1" dirty="0">
                <a:solidFill>
                  <a:schemeClr val="accent5"/>
                </a:solidFill>
                <a:hlinkClick r:id="rId7"/>
              </a:rPr>
              <a:t>https://se.ewi.tudelft.nl/desosa2019/chapters/pytorch/#fn:3</a:t>
            </a:r>
            <a:endParaRPr lang="en-US" altLang="ko-KR" sz="800" i="1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i="1" dirty="0">
              <a:solidFill>
                <a:schemeClr val="accent5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C7E9C1-7FD9-1152-549E-14E3BF03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35" y="1255234"/>
            <a:ext cx="4213280" cy="502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9E4EB8-FDE4-570D-91E0-239AFF2F2ECC}"/>
              </a:ext>
            </a:extLst>
          </p:cNvPr>
          <p:cNvSpPr/>
          <p:nvPr/>
        </p:nvSpPr>
        <p:spPr>
          <a:xfrm>
            <a:off x="7832432" y="3278038"/>
            <a:ext cx="2096572" cy="10351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109D7A-828E-9A64-E562-0FA4FB63CE5B}"/>
              </a:ext>
            </a:extLst>
          </p:cNvPr>
          <p:cNvSpPr/>
          <p:nvPr/>
        </p:nvSpPr>
        <p:spPr>
          <a:xfrm>
            <a:off x="8091400" y="3406188"/>
            <a:ext cx="3537007" cy="75174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AB89CB-CD8C-9D9F-56E1-24CC01B615E5}"/>
              </a:ext>
            </a:extLst>
          </p:cNvPr>
          <p:cNvSpPr/>
          <p:nvPr/>
        </p:nvSpPr>
        <p:spPr>
          <a:xfrm>
            <a:off x="7829732" y="1393358"/>
            <a:ext cx="3901774" cy="175528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126C1B-9D1F-B176-58D9-A166DC9770CD}"/>
              </a:ext>
            </a:extLst>
          </p:cNvPr>
          <p:cNvSpPr/>
          <p:nvPr/>
        </p:nvSpPr>
        <p:spPr>
          <a:xfrm>
            <a:off x="1680745" y="1920034"/>
            <a:ext cx="5608398" cy="1616796"/>
          </a:xfrm>
          <a:prstGeom prst="rect">
            <a:avLst/>
          </a:prstGeom>
          <a:noFill/>
          <a:ln w="57150">
            <a:solidFill>
              <a:srgbClr val="AAD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BEDCFB-8D6B-A6A5-DB45-5BB7293F8F5F}"/>
              </a:ext>
            </a:extLst>
          </p:cNvPr>
          <p:cNvSpPr/>
          <p:nvPr/>
        </p:nvSpPr>
        <p:spPr>
          <a:xfrm>
            <a:off x="1680745" y="3639072"/>
            <a:ext cx="5608398" cy="750498"/>
          </a:xfrm>
          <a:prstGeom prst="rect">
            <a:avLst/>
          </a:prstGeom>
          <a:noFill/>
          <a:ln w="57150">
            <a:solidFill>
              <a:srgbClr val="ECC2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315A4B-7824-5B4A-AA6C-A6F8373FEE36}"/>
              </a:ext>
            </a:extLst>
          </p:cNvPr>
          <p:cNvSpPr/>
          <p:nvPr/>
        </p:nvSpPr>
        <p:spPr>
          <a:xfrm>
            <a:off x="1680745" y="4493396"/>
            <a:ext cx="5608398" cy="1254528"/>
          </a:xfrm>
          <a:prstGeom prst="rect">
            <a:avLst/>
          </a:prstGeom>
          <a:noFill/>
          <a:ln w="57150">
            <a:solidFill>
              <a:srgbClr val="A1B9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A66DAC-A453-4092-A2EB-A06EB3B75D03}"/>
              </a:ext>
            </a:extLst>
          </p:cNvPr>
          <p:cNvSpPr/>
          <p:nvPr/>
        </p:nvSpPr>
        <p:spPr>
          <a:xfrm>
            <a:off x="8313197" y="1742537"/>
            <a:ext cx="192447" cy="168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30A78C-1AAA-F36B-3006-A580A3C0C50A}"/>
              </a:ext>
            </a:extLst>
          </p:cNvPr>
          <p:cNvSpPr/>
          <p:nvPr/>
        </p:nvSpPr>
        <p:spPr>
          <a:xfrm>
            <a:off x="8780373" y="1742537"/>
            <a:ext cx="812201" cy="16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4AF224B-39D9-6AAB-3203-9897E080CB83}"/>
              </a:ext>
            </a:extLst>
          </p:cNvPr>
          <p:cNvCxnSpPr/>
          <p:nvPr/>
        </p:nvCxnSpPr>
        <p:spPr>
          <a:xfrm flipH="1">
            <a:off x="8313197" y="1920034"/>
            <a:ext cx="88931" cy="14861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5E0F327-4513-7730-EA78-3DD7C652B42A}"/>
              </a:ext>
            </a:extLst>
          </p:cNvPr>
          <p:cNvCxnSpPr>
            <a:cxnSpLocks/>
          </p:cNvCxnSpPr>
          <p:nvPr/>
        </p:nvCxnSpPr>
        <p:spPr>
          <a:xfrm flipH="1">
            <a:off x="8313197" y="1936042"/>
            <a:ext cx="891188" cy="14608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E33FC6-DEED-617D-9505-35EE45207EC7}"/>
              </a:ext>
            </a:extLst>
          </p:cNvPr>
          <p:cNvSpPr txBox="1"/>
          <p:nvPr/>
        </p:nvSpPr>
        <p:spPr>
          <a:xfrm>
            <a:off x="71449" y="4891340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5"/>
                </a:solidFill>
              </a:rPr>
              <a:t>Offload operation</a:t>
            </a:r>
          </a:p>
          <a:p>
            <a:pPr algn="ctr"/>
            <a:r>
              <a:rPr lang="en-US" altLang="ko-KR" sz="1400" b="1" i="1" dirty="0">
                <a:solidFill>
                  <a:schemeClr val="accent5"/>
                </a:solidFill>
              </a:rPr>
              <a:t> to CPU &amp; GPU</a:t>
            </a:r>
            <a:endParaRPr lang="ko-KR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7807C6-EA18-2990-3A4D-5AA27E6BBACB}"/>
              </a:ext>
            </a:extLst>
          </p:cNvPr>
          <p:cNvSpPr txBox="1"/>
          <p:nvPr/>
        </p:nvSpPr>
        <p:spPr>
          <a:xfrm>
            <a:off x="139645" y="3581237"/>
            <a:ext cx="1378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4"/>
                </a:solidFill>
              </a:rPr>
              <a:t>Python binding,</a:t>
            </a:r>
          </a:p>
          <a:p>
            <a:pPr algn="ctr"/>
            <a:r>
              <a:rPr lang="ko-KR" altLang="en-US" sz="1400" b="1" dirty="0" err="1">
                <a:solidFill>
                  <a:schemeClr val="accent4"/>
                </a:solidFill>
              </a:rPr>
              <a:t>자동미분</a:t>
            </a:r>
            <a:r>
              <a:rPr lang="en-US" altLang="ko-KR" sz="1400" b="1" dirty="0">
                <a:solidFill>
                  <a:schemeClr val="accent4"/>
                </a:solidFill>
              </a:rPr>
              <a:t>,</a:t>
            </a:r>
            <a:endParaRPr lang="en-US" altLang="ko-KR" sz="1400" b="1" i="1" dirty="0">
              <a:solidFill>
                <a:schemeClr val="accent4"/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accent4"/>
                </a:solidFill>
              </a:rPr>
              <a:t>Tensor </a:t>
            </a:r>
            <a:r>
              <a:rPr lang="ko-KR" altLang="en-US" sz="1400" b="1" dirty="0">
                <a:solidFill>
                  <a:schemeClr val="accent4"/>
                </a:solidFill>
              </a:rPr>
              <a:t>연산</a:t>
            </a:r>
            <a:r>
              <a:rPr lang="en-US" altLang="ko-KR" sz="1400" b="1" dirty="0">
                <a:solidFill>
                  <a:schemeClr val="accent4"/>
                </a:solidFill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chemeClr val="accent4"/>
                </a:solidFill>
              </a:rPr>
              <a:t>병렬처리 </a:t>
            </a:r>
            <a:endParaRPr lang="en-US" altLang="ko-KR" sz="1400" b="1" dirty="0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6A812-E215-6EF8-65E9-E0682EC045C5}"/>
              </a:ext>
            </a:extLst>
          </p:cNvPr>
          <p:cNvSpPr txBox="1"/>
          <p:nvPr/>
        </p:nvSpPr>
        <p:spPr>
          <a:xfrm>
            <a:off x="319658" y="2501550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6"/>
                </a:solidFill>
              </a:rPr>
              <a:t>Python</a:t>
            </a:r>
            <a:r>
              <a:rPr lang="ko-KR" altLang="en-US" sz="1400" b="1" i="1" dirty="0">
                <a:solidFill>
                  <a:schemeClr val="accent6"/>
                </a:solidFill>
              </a:rPr>
              <a:t> </a:t>
            </a:r>
            <a:r>
              <a:rPr lang="en-US" altLang="ko-KR" sz="1400" b="1" i="1" dirty="0">
                <a:solidFill>
                  <a:schemeClr val="accent6"/>
                </a:solidFill>
              </a:rPr>
              <a:t>API</a:t>
            </a:r>
            <a:endParaRPr lang="ko-KR" altLang="en-US" sz="1400" b="1" i="1" dirty="0">
              <a:solidFill>
                <a:schemeClr val="accent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70C9DD-DF96-1E8B-7A40-7BE2F73F8072}"/>
              </a:ext>
            </a:extLst>
          </p:cNvPr>
          <p:cNvSpPr txBox="1"/>
          <p:nvPr/>
        </p:nvSpPr>
        <p:spPr>
          <a:xfrm>
            <a:off x="9587183" y="1829269"/>
            <a:ext cx="28439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FF0000"/>
                </a:solidFill>
              </a:rPr>
              <a:t>Module integrated at recent release</a:t>
            </a:r>
          </a:p>
          <a:p>
            <a:r>
              <a:rPr lang="en-US" altLang="ko-KR" sz="700" b="1" i="1" dirty="0">
                <a:solidFill>
                  <a:srgbClr val="FF0000"/>
                </a:solidFill>
              </a:rPr>
              <a:t>https://github.com/pytorch/pytorch/pull/69929</a:t>
            </a:r>
            <a:endParaRPr lang="ko-KR" altLang="en-US" sz="7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95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Anaconda3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PyTorch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는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conda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가상환경에서 사용하는 것을 권장함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Anaconda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는 가상환경을 통해 단일시스템에서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독립적인 패키지 버전관리를 지원함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5DF5E8-9E6B-CF32-0C39-FB5A52C4E9FA}"/>
              </a:ext>
            </a:extLst>
          </p:cNvPr>
          <p:cNvSpPr/>
          <p:nvPr/>
        </p:nvSpPr>
        <p:spPr>
          <a:xfrm>
            <a:off x="1061049" y="2700788"/>
            <a:ext cx="10334446" cy="36834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41D73-B645-B2A0-8A78-230F1EB3F6AA}"/>
              </a:ext>
            </a:extLst>
          </p:cNvPr>
          <p:cNvSpPr txBox="1"/>
          <p:nvPr/>
        </p:nvSpPr>
        <p:spPr>
          <a:xfrm>
            <a:off x="1061049" y="2733404"/>
            <a:ext cx="332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tx2"/>
                </a:solidFill>
              </a:rPr>
              <a:t>/home/noslab2/anaconda3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FECE89-5633-F9D8-480D-47ED376FB230}"/>
              </a:ext>
            </a:extLst>
          </p:cNvPr>
          <p:cNvSpPr/>
          <p:nvPr/>
        </p:nvSpPr>
        <p:spPr>
          <a:xfrm>
            <a:off x="1451394" y="3853600"/>
            <a:ext cx="3054470" cy="2443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DE383-46C8-6DB2-8BBC-B8A298B8CE8D}"/>
              </a:ext>
            </a:extLst>
          </p:cNvPr>
          <p:cNvSpPr txBox="1"/>
          <p:nvPr/>
        </p:nvSpPr>
        <p:spPr>
          <a:xfrm>
            <a:off x="5915204" y="2362234"/>
            <a:ext cx="79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(Base)</a:t>
            </a:r>
            <a:endParaRPr lang="ko-KR" altLang="en-US" sz="1600" b="1" i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8C5BCF-4529-B9FE-9C8E-28FBCFDCEB33}"/>
              </a:ext>
            </a:extLst>
          </p:cNvPr>
          <p:cNvSpPr/>
          <p:nvPr/>
        </p:nvSpPr>
        <p:spPr>
          <a:xfrm>
            <a:off x="4761062" y="3853600"/>
            <a:ext cx="3054470" cy="24513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0D5068-9CC1-80FD-78A1-5F5B03EFFB82}"/>
              </a:ext>
            </a:extLst>
          </p:cNvPr>
          <p:cNvSpPr/>
          <p:nvPr/>
        </p:nvSpPr>
        <p:spPr>
          <a:xfrm>
            <a:off x="8070730" y="3853600"/>
            <a:ext cx="3054470" cy="2443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764CDB-95F2-337C-3F98-D7498E32A85C}"/>
              </a:ext>
            </a:extLst>
          </p:cNvPr>
          <p:cNvSpPr txBox="1"/>
          <p:nvPr/>
        </p:nvSpPr>
        <p:spPr>
          <a:xfrm>
            <a:off x="4761062" y="3844974"/>
            <a:ext cx="30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pytc_cpu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7E4BA-7D4F-5BF6-DDA9-1D6737513FD9}"/>
              </a:ext>
            </a:extLst>
          </p:cNvPr>
          <p:cNvSpPr txBox="1"/>
          <p:nvPr/>
        </p:nvSpPr>
        <p:spPr>
          <a:xfrm>
            <a:off x="8057072" y="3853600"/>
            <a:ext cx="3073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pytc_gpu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48C6C-420C-69D1-B119-99BAE146282E}"/>
              </a:ext>
            </a:extLst>
          </p:cNvPr>
          <p:cNvSpPr txBox="1"/>
          <p:nvPr/>
        </p:nvSpPr>
        <p:spPr>
          <a:xfrm>
            <a:off x="1397480" y="3870277"/>
            <a:ext cx="324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tx2"/>
                </a:solidFill>
              </a:rPr>
              <a:t>/home/noslab2/anaconda3/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envs</a:t>
            </a:r>
            <a:r>
              <a:rPr lang="en-US" altLang="ko-KR" sz="1200" b="1" i="1" dirty="0">
                <a:solidFill>
                  <a:schemeClr val="tx2"/>
                </a:solidFill>
              </a:rPr>
              <a:t>/</a:t>
            </a:r>
            <a:r>
              <a:rPr lang="en-US" altLang="ko-KR" sz="1200" b="1" i="1" dirty="0" err="1">
                <a:solidFill>
                  <a:schemeClr val="tx2"/>
                </a:solidFill>
              </a:rPr>
              <a:t>pytc_nomkl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C615D-967C-A0EC-1165-8ACC3572B310}"/>
              </a:ext>
            </a:extLst>
          </p:cNvPr>
          <p:cNvSpPr txBox="1"/>
          <p:nvPr/>
        </p:nvSpPr>
        <p:spPr>
          <a:xfrm>
            <a:off x="2310980" y="3540473"/>
            <a:ext cx="150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pytc_nomkl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41216-9211-9D53-D51E-4CE9C3ED3EC7}"/>
              </a:ext>
            </a:extLst>
          </p:cNvPr>
          <p:cNvSpPr txBox="1"/>
          <p:nvPr/>
        </p:nvSpPr>
        <p:spPr>
          <a:xfrm>
            <a:off x="5791919" y="3536195"/>
            <a:ext cx="1339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pytc_cpu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AB47F-8B75-75E4-7E38-F824DD9C14E1}"/>
              </a:ext>
            </a:extLst>
          </p:cNvPr>
          <p:cNvSpPr txBox="1"/>
          <p:nvPr/>
        </p:nvSpPr>
        <p:spPr>
          <a:xfrm>
            <a:off x="9102845" y="3532943"/>
            <a:ext cx="1339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(</a:t>
            </a:r>
            <a:r>
              <a:rPr lang="en-US" altLang="ko-KR" sz="1600" b="1" i="1" dirty="0" err="1"/>
              <a:t>pytc_gpu</a:t>
            </a:r>
            <a:r>
              <a:rPr lang="en-US" altLang="ko-KR" sz="1600" b="1" i="1" dirty="0"/>
              <a:t>)</a:t>
            </a:r>
            <a:endParaRPr lang="ko-KR" altLang="en-US" sz="1600" b="1" i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0909C7-EDB0-9CF2-B5F1-FF4BFEE25417}"/>
              </a:ext>
            </a:extLst>
          </p:cNvPr>
          <p:cNvSpPr/>
          <p:nvPr/>
        </p:nvSpPr>
        <p:spPr>
          <a:xfrm>
            <a:off x="2107271" y="4438214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PyTorch.CPU_only.nomkl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8366398-27D2-C1E7-0B2D-D2F01544A8B1}"/>
              </a:ext>
            </a:extLst>
          </p:cNvPr>
          <p:cNvSpPr/>
          <p:nvPr/>
        </p:nvSpPr>
        <p:spPr>
          <a:xfrm>
            <a:off x="8710199" y="4448910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PyTorch.GPU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8EB55E2-C720-BCA3-BAE0-4CCDB4082034}"/>
              </a:ext>
            </a:extLst>
          </p:cNvPr>
          <p:cNvSpPr/>
          <p:nvPr/>
        </p:nvSpPr>
        <p:spPr>
          <a:xfrm>
            <a:off x="5361173" y="4454891"/>
            <a:ext cx="1742716" cy="5034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 err="1">
                <a:solidFill>
                  <a:schemeClr val="tx2"/>
                </a:solidFill>
              </a:rPr>
              <a:t>PyTorch.CPU_only</a:t>
            </a:r>
            <a:endParaRPr lang="en-US" altLang="ko-KR" sz="1200" b="1" i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Build version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C91975A-A290-3673-D463-CC3AAB960CB6}"/>
              </a:ext>
            </a:extLst>
          </p:cNvPr>
          <p:cNvSpPr/>
          <p:nvPr/>
        </p:nvSpPr>
        <p:spPr>
          <a:xfrm>
            <a:off x="8710199" y="5039176"/>
            <a:ext cx="1742716" cy="5034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CUDA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FE90FF3-489C-6824-871D-540FA5BEB426}"/>
              </a:ext>
            </a:extLst>
          </p:cNvPr>
          <p:cNvSpPr/>
          <p:nvPr/>
        </p:nvSpPr>
        <p:spPr>
          <a:xfrm>
            <a:off x="5361173" y="5075355"/>
            <a:ext cx="1742716" cy="503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Intel MKL Library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CBB132D-3055-B33F-BA2A-30E7A4A163AD}"/>
              </a:ext>
            </a:extLst>
          </p:cNvPr>
          <p:cNvSpPr/>
          <p:nvPr/>
        </p:nvSpPr>
        <p:spPr>
          <a:xfrm>
            <a:off x="2107271" y="5039176"/>
            <a:ext cx="1742716" cy="5034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OpenMP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8F65CA7-2575-6024-1F37-A06501BB73CD}"/>
              </a:ext>
            </a:extLst>
          </p:cNvPr>
          <p:cNvGrpSpPr/>
          <p:nvPr/>
        </p:nvGrpSpPr>
        <p:grpSpPr>
          <a:xfrm>
            <a:off x="5856588" y="2761749"/>
            <a:ext cx="909423" cy="652396"/>
            <a:chOff x="7129560" y="2769459"/>
            <a:chExt cx="909423" cy="652396"/>
          </a:xfrm>
        </p:grpSpPr>
        <p:sp>
          <p:nvSpPr>
            <p:cNvPr id="44" name="사각형: 모서리가 접힌 도형 43">
              <a:extLst>
                <a:ext uri="{FF2B5EF4-FFF2-40B4-BE49-F238E27FC236}">
                  <a16:creationId xmlns:a16="http://schemas.microsoft.com/office/drawing/2014/main" id="{CDEB3680-F6B2-8E40-89F5-BCE380D9856D}"/>
                </a:ext>
              </a:extLst>
            </p:cNvPr>
            <p:cNvSpPr/>
            <p:nvPr/>
          </p:nvSpPr>
          <p:spPr>
            <a:xfrm rot="10800000">
              <a:off x="7310599" y="2769459"/>
              <a:ext cx="547346" cy="652396"/>
            </a:xfrm>
            <a:prstGeom prst="foldedCorner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1C52D4D-46B6-092A-BB71-B94AE6E8E6E6}"/>
                </a:ext>
              </a:extLst>
            </p:cNvPr>
            <p:cNvSpPr/>
            <p:nvPr/>
          </p:nvSpPr>
          <p:spPr>
            <a:xfrm>
              <a:off x="7129560" y="2838986"/>
              <a:ext cx="909423" cy="503424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2"/>
                  </a:solidFill>
                </a:rPr>
                <a:t>test.py</a:t>
              </a:r>
              <a:endParaRPr lang="ko-KR" altLang="en-US" sz="1200" b="1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1E81C4-687E-E3D8-97AD-373122406DA6}"/>
              </a:ext>
            </a:extLst>
          </p:cNvPr>
          <p:cNvGrpSpPr/>
          <p:nvPr/>
        </p:nvGrpSpPr>
        <p:grpSpPr>
          <a:xfrm>
            <a:off x="6605736" y="2757569"/>
            <a:ext cx="909423" cy="652396"/>
            <a:chOff x="7129560" y="2769459"/>
            <a:chExt cx="909423" cy="652396"/>
          </a:xfrm>
        </p:grpSpPr>
        <p:sp>
          <p:nvSpPr>
            <p:cNvPr id="47" name="사각형: 모서리가 접힌 도형 46">
              <a:extLst>
                <a:ext uri="{FF2B5EF4-FFF2-40B4-BE49-F238E27FC236}">
                  <a16:creationId xmlns:a16="http://schemas.microsoft.com/office/drawing/2014/main" id="{28C2FE27-4BDA-9CD8-AE8A-3C85C371B437}"/>
                </a:ext>
              </a:extLst>
            </p:cNvPr>
            <p:cNvSpPr/>
            <p:nvPr/>
          </p:nvSpPr>
          <p:spPr>
            <a:xfrm rot="10800000">
              <a:off x="7310599" y="2769459"/>
              <a:ext cx="547346" cy="652396"/>
            </a:xfrm>
            <a:prstGeom prst="foldedCorner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BD1307B-D983-0A23-EA2B-C0B7457E407A}"/>
                </a:ext>
              </a:extLst>
            </p:cNvPr>
            <p:cNvSpPr/>
            <p:nvPr/>
          </p:nvSpPr>
          <p:spPr>
            <a:xfrm>
              <a:off x="7129560" y="2838986"/>
              <a:ext cx="909423" cy="503424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2"/>
                  </a:solidFill>
                </a:rPr>
                <a:t>run.cpp</a:t>
              </a:r>
              <a:endParaRPr lang="ko-KR" altLang="en-US" sz="1200" b="1" i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BE24612-9D25-EA1D-643C-FE367E714E43}"/>
              </a:ext>
            </a:extLst>
          </p:cNvPr>
          <p:cNvSpPr/>
          <p:nvPr/>
        </p:nvSpPr>
        <p:spPr>
          <a:xfrm>
            <a:off x="7334121" y="2798253"/>
            <a:ext cx="909423" cy="50342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…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E53D76F-FBB5-EDCF-23C0-71526DAFECD4}"/>
              </a:ext>
            </a:extLst>
          </p:cNvPr>
          <p:cNvSpPr/>
          <p:nvPr/>
        </p:nvSpPr>
        <p:spPr>
          <a:xfrm>
            <a:off x="2107072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E65B17A-0CBB-55F8-82F4-E11C1420EC73}"/>
              </a:ext>
            </a:extLst>
          </p:cNvPr>
          <p:cNvSpPr/>
          <p:nvPr/>
        </p:nvSpPr>
        <p:spPr>
          <a:xfrm>
            <a:off x="5361174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6EC7416-FD54-76F8-44D7-3A023981B977}"/>
              </a:ext>
            </a:extLst>
          </p:cNvPr>
          <p:cNvSpPr/>
          <p:nvPr/>
        </p:nvSpPr>
        <p:spPr>
          <a:xfrm>
            <a:off x="8699381" y="5673281"/>
            <a:ext cx="1742715" cy="5034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2"/>
                </a:solidFill>
              </a:rPr>
              <a:t>Python3.8</a:t>
            </a:r>
            <a:endParaRPr lang="ko-KR" altLang="en-US" sz="12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4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kumimoji="1" lang="en-US" altLang="ko-KR" sz="3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Anaconda3</a:t>
            </a:r>
            <a:r>
              <a:rPr kumimoji="1" lang="ko-KR" altLang="en-US" sz="3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3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install</a:t>
            </a:r>
          </a:p>
          <a:p>
            <a:pPr lvl="1"/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Prerequisites</a:t>
            </a:r>
          </a:p>
          <a:p>
            <a:pPr lvl="1"/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apt-get install libgl1-mesa-glx libegl1-mesa libxrandr2 </a:t>
            </a:r>
            <a:r>
              <a:rPr kumimoji="1" lang="en-US" altLang="ko-KR" sz="29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libxrandr2</a:t>
            </a:r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 libxss1 libxcursor1 libxcomposite1 libasound2 libxi6 libxtst6</a:t>
            </a:r>
          </a:p>
          <a:p>
            <a:pPr lvl="1"/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cd /</a:t>
            </a:r>
            <a:r>
              <a:rPr kumimoji="1" lang="en-US" altLang="ko-KR" sz="29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tmp</a:t>
            </a:r>
            <a:endParaRPr kumimoji="1" lang="en-US" altLang="ko-KR" sz="29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2900" dirty="0">
                <a:solidFill>
                  <a:schemeClr val="tx2"/>
                </a:solidFill>
              </a:rPr>
              <a:t>설치 스크립트 다운로드</a:t>
            </a:r>
            <a:r>
              <a:rPr kumimoji="1" lang="en-US" altLang="ko-KR" sz="2900" dirty="0">
                <a:solidFill>
                  <a:schemeClr val="tx2"/>
                </a:solidFill>
              </a:rPr>
              <a:t>;</a:t>
            </a:r>
            <a:r>
              <a:rPr kumimoji="1" lang="ko-KR" altLang="en-US" sz="2900" dirty="0">
                <a:solidFill>
                  <a:schemeClr val="tx2"/>
                </a:solidFill>
              </a:rPr>
              <a:t> </a:t>
            </a:r>
            <a:r>
              <a:rPr kumimoji="1" lang="ko-KR" altLang="en-US" sz="2900" dirty="0" err="1">
                <a:solidFill>
                  <a:schemeClr val="tx2"/>
                </a:solidFill>
              </a:rPr>
              <a:t>리포지토리</a:t>
            </a:r>
            <a:r>
              <a:rPr kumimoji="1" lang="ko-KR" altLang="en-US" sz="2900" dirty="0">
                <a:solidFill>
                  <a:schemeClr val="tx2"/>
                </a:solidFill>
              </a:rPr>
              <a:t> 아카이브 확인</a:t>
            </a:r>
            <a:r>
              <a:rPr kumimoji="1" lang="en-US" altLang="ko-KR" sz="2900" dirty="0">
                <a:solidFill>
                  <a:schemeClr val="tx2"/>
                </a:solidFill>
              </a:rPr>
              <a:t>:</a:t>
            </a:r>
            <a:r>
              <a:rPr kumimoji="1" lang="ko-KR" altLang="en-US" sz="2900" dirty="0">
                <a:solidFill>
                  <a:schemeClr val="tx2"/>
                </a:solidFill>
              </a:rPr>
              <a:t> </a:t>
            </a:r>
            <a:r>
              <a:rPr kumimoji="1" lang="en-US" altLang="ko-KR" sz="2900" dirty="0">
                <a:solidFill>
                  <a:schemeClr val="bg2">
                    <a:lumMod val="10000"/>
                  </a:schemeClr>
                </a:solidFill>
                <a:latin typeface="+mn-ea"/>
                <a:hlinkClick r:id="rId3"/>
              </a:rPr>
              <a:t>https://repo.anaconda.com/archive/</a:t>
            </a:r>
            <a:endParaRPr kumimoji="1" lang="en-US" altLang="ko-KR" sz="29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curl –O </a:t>
            </a:r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  <a:hlinkClick r:id="rId4"/>
              </a:rPr>
              <a:t>https://repo.anaconda.com/archive/Anaconda3-2022.10-Linux-x86_64.sh</a:t>
            </a:r>
            <a:endParaRPr kumimoji="1" lang="en-US" altLang="ko-KR" sz="29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2900" dirty="0">
                <a:solidFill>
                  <a:schemeClr val="accent5"/>
                </a:solidFill>
                <a:latin typeface="Consolas" panose="020B0609020204030204" pitchFamily="49" charset="0"/>
              </a:rPr>
              <a:t>스크립트 실행</a:t>
            </a:r>
            <a:endParaRPr kumimoji="1" lang="en-US" altLang="ko-KR" sz="29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./Anaconda3-2022.10-Linux-x86_64.sh</a:t>
            </a:r>
          </a:p>
          <a:p>
            <a:pPr lvl="1"/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&lt;Enter&gt;(</a:t>
            </a:r>
            <a:r>
              <a:rPr kumimoji="1" lang="ko-KR" altLang="en-US" sz="2900" dirty="0">
                <a:solidFill>
                  <a:schemeClr val="accent5"/>
                </a:solidFill>
                <a:latin typeface="Consolas" panose="020B0609020204030204" pitchFamily="49" charset="0"/>
              </a:rPr>
              <a:t>약관동의</a:t>
            </a:r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) </a:t>
            </a:r>
            <a:r>
              <a:rPr kumimoji="1" lang="ko-KR" altLang="en-US" sz="2900" dirty="0">
                <a:solidFill>
                  <a:schemeClr val="accent5"/>
                </a:solidFill>
                <a:latin typeface="Consolas" panose="020B0609020204030204" pitchFamily="49" charset="0"/>
              </a:rPr>
              <a:t>→</a:t>
            </a:r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 yes(</a:t>
            </a:r>
            <a:r>
              <a:rPr kumimoji="1" lang="ko-KR" altLang="en-US" sz="2900" dirty="0">
                <a:solidFill>
                  <a:schemeClr val="accent5"/>
                </a:solidFill>
                <a:latin typeface="Consolas" panose="020B0609020204030204" pitchFamily="49" charset="0"/>
              </a:rPr>
              <a:t>설치진행</a:t>
            </a:r>
            <a:r>
              <a:rPr kumimoji="1" lang="en-US" altLang="ko-KR" sz="2900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B6D6E5-3004-5D18-1130-35B68AF0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120"/>
          <a:stretch/>
        </p:blipFill>
        <p:spPr>
          <a:xfrm>
            <a:off x="7299303" y="3953247"/>
            <a:ext cx="4759347" cy="242921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C10015-DDB4-3EBF-BF09-5D1084B6B80A}"/>
              </a:ext>
            </a:extLst>
          </p:cNvPr>
          <p:cNvSpPr/>
          <p:nvPr/>
        </p:nvSpPr>
        <p:spPr>
          <a:xfrm>
            <a:off x="7353301" y="5305425"/>
            <a:ext cx="4600574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514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Anaconda3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install(Cont.)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기본적으로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base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프롬프트로 설정됨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버전확인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05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Install </a:t>
            </a:r>
            <a:r>
              <a:rPr kumimoji="1" lang="en-US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PyTorch</a:t>
            </a:r>
            <a:endParaRPr kumimoji="1" lang="ko-Kore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AE21C-3E22-37EF-9756-35634DA9B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5" b="7606"/>
          <a:stretch/>
        </p:blipFill>
        <p:spPr>
          <a:xfrm>
            <a:off x="909388" y="2305050"/>
            <a:ext cx="4548437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8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5290A3-2B6E-4B89-8B81-965EAF959153}">
  <ds:schemaRefs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66996a82-3c57-4783-9057-bbd7299d5ac2"/>
  </ds:schemaRefs>
</ds:datastoreItem>
</file>

<file path=customXml/itemProps3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8035</Words>
  <Application>Microsoft Office PowerPoint</Application>
  <PresentationFormat>와이드스크린</PresentationFormat>
  <Paragraphs>2131</Paragraphs>
  <Slides>145</Slides>
  <Notes>145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5" baseType="lpstr">
      <vt:lpstr>Arial</vt:lpstr>
      <vt:lpstr>Cambria Math</vt:lpstr>
      <vt:lpstr>맑은 고딕</vt:lpstr>
      <vt:lpstr>lato</vt:lpstr>
      <vt:lpstr>Consolas</vt:lpstr>
      <vt:lpstr>Wingdings</vt:lpstr>
      <vt:lpstr>나눔고딕</vt:lpstr>
      <vt:lpstr>roboto</vt:lpstr>
      <vt:lpstr>NVIDIA Sans</vt:lpstr>
      <vt:lpstr>Office 테마</vt:lpstr>
      <vt:lpstr>PowerPoint 프레젠테이션</vt:lpstr>
      <vt:lpstr>Contents</vt:lpstr>
      <vt:lpstr>Intro</vt:lpstr>
      <vt:lpstr>Intro</vt:lpstr>
      <vt:lpstr>Intro</vt:lpstr>
      <vt:lpstr>CUDA</vt:lpstr>
      <vt:lpstr>Install CUDA Toolkit</vt:lpstr>
      <vt:lpstr>Install CUDA Toolkit</vt:lpstr>
      <vt:lpstr>Install CUDA Toolkit</vt:lpstr>
      <vt:lpstr>Install CUDA Toolkit</vt:lpstr>
      <vt:lpstr>Install CUDA Toolkit</vt:lpstr>
      <vt:lpstr>Install CUDA Toolkit</vt:lpstr>
      <vt:lpstr>CUDA Programming Model</vt:lpstr>
      <vt:lpstr>CUDA Programming Model</vt:lpstr>
      <vt:lpstr>CUDA Programming Model</vt:lpstr>
      <vt:lpstr>CUDA Programming example</vt:lpstr>
      <vt:lpstr>CUDA Programming example2</vt:lpstr>
      <vt:lpstr>CUDA Programming example2</vt:lpstr>
      <vt:lpstr>CUDA Logical Thread Hierarchy</vt:lpstr>
      <vt:lpstr>CUDA Logical Thread Structure</vt:lpstr>
      <vt:lpstr>CUDA Physical Thread Structure</vt:lpstr>
      <vt:lpstr>CUDA Physical Thread Structure</vt:lpstr>
      <vt:lpstr>CUDA Physical Thread Structure</vt:lpstr>
      <vt:lpstr>CUDA Physical Thread Structure</vt:lpstr>
      <vt:lpstr>Nvidia Tesla T4</vt:lpstr>
      <vt:lpstr>CUDA Physical Thread Structure</vt:lpstr>
      <vt:lpstr>CUDA Physical Thread Structure</vt:lpstr>
      <vt:lpstr>CUDA Physical Thread Structure</vt:lpstr>
      <vt:lpstr>CUDA Physical Thread Structure References</vt:lpstr>
      <vt:lpstr>CUDA Physical Thread Structure References</vt:lpstr>
      <vt:lpstr>CUDA float vector addition </vt:lpstr>
      <vt:lpstr>CUDA float vector addition </vt:lpstr>
      <vt:lpstr>CUDA float vector addition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오류</vt:lpstr>
      <vt:lpstr>오류</vt:lpstr>
      <vt:lpstr>오류</vt:lpstr>
      <vt:lpstr>오류</vt:lpstr>
      <vt:lpstr>오류</vt:lpstr>
      <vt:lpstr>오류</vt:lpstr>
      <vt:lpstr>Vector addition overhead test</vt:lpstr>
      <vt:lpstr>Floating point matrix multiplication</vt:lpstr>
      <vt:lpstr>Floating point matrix multipulication</vt:lpstr>
      <vt:lpstr>Floating point matrix multiplication</vt:lpstr>
      <vt:lpstr>Floating point matrix multiplication</vt:lpstr>
      <vt:lpstr>Floating point matrix multiplication</vt:lpstr>
      <vt:lpstr>Floating point matrix multiplication</vt:lpstr>
      <vt:lpstr>Floating point matrix multiplication experiment</vt:lpstr>
      <vt:lpstr>결과</vt:lpstr>
      <vt:lpstr>결과</vt:lpstr>
      <vt:lpstr>결과</vt:lpstr>
      <vt:lpstr>결과</vt:lpstr>
      <vt:lpstr>결과</vt:lpstr>
      <vt:lpstr>Floating point matrix multiplication by CPU</vt:lpstr>
      <vt:lpstr>Floating point matrix multiplication by CPU</vt:lpstr>
      <vt:lpstr>Floating point matrix multiplication by CPU</vt:lpstr>
      <vt:lpstr>실험환경</vt:lpstr>
      <vt:lpstr>실험환경</vt:lpstr>
      <vt:lpstr>실험결과 </vt:lpstr>
      <vt:lpstr>CUDA 로직 변경</vt:lpstr>
      <vt:lpstr>실험결과</vt:lpstr>
      <vt:lpstr>실험결과</vt:lpstr>
      <vt:lpstr>라이브러리 성능비교</vt:lpstr>
      <vt:lpstr>라이브러리 성능비교</vt:lpstr>
      <vt:lpstr>GNU Scientific Library </vt:lpstr>
      <vt:lpstr>GNU Scientific Library </vt:lpstr>
      <vt:lpstr>GNU Scientific Library </vt:lpstr>
      <vt:lpstr>GNU Scientific Library 성능비교 실험 </vt:lpstr>
      <vt:lpstr>실험결과</vt:lpstr>
      <vt:lpstr>Eigen</vt:lpstr>
      <vt:lpstr>Eigen</vt:lpstr>
      <vt:lpstr>Eigen</vt:lpstr>
      <vt:lpstr>Eigen 성능비교 실험 </vt:lpstr>
      <vt:lpstr>실험결과</vt:lpstr>
      <vt:lpstr>Intel MKL</vt:lpstr>
      <vt:lpstr>Intel MKL</vt:lpstr>
      <vt:lpstr>Intel MKL</vt:lpstr>
      <vt:lpstr>Intel MKL 성능비교 결과 </vt:lpstr>
      <vt:lpstr>Intel MKL 성능비교 결과 </vt:lpstr>
      <vt:lpstr>ATLAS</vt:lpstr>
      <vt:lpstr>ATLAS</vt:lpstr>
      <vt:lpstr>ATLAS</vt:lpstr>
      <vt:lpstr>ATLAS 성능비교 결과 </vt:lpstr>
      <vt:lpstr>ATLAS 성능비교 결과 </vt:lpstr>
      <vt:lpstr>KSC Paper Submission </vt:lpstr>
      <vt:lpstr>행렬 곱 추가실험 </vt:lpstr>
      <vt:lpstr>결과 </vt:lpstr>
      <vt:lpstr>원인 분석1 </vt:lpstr>
      <vt:lpstr>원인 분석2 </vt:lpstr>
      <vt:lpstr>PyTorch를 사용한 CPU, GPU 성능비교</vt:lpstr>
      <vt:lpstr>PyTorch internals</vt:lpstr>
      <vt:lpstr>Install PyTorch</vt:lpstr>
      <vt:lpstr>Install PyTorch</vt:lpstr>
      <vt:lpstr>Install PyTorch</vt:lpstr>
      <vt:lpstr>Install PyTorch</vt:lpstr>
      <vt:lpstr>Install PyTorch(CPU only with MKL) from conda</vt:lpstr>
      <vt:lpstr>Install PyTorch(CPU only with MKL) from conda</vt:lpstr>
      <vt:lpstr>Install PyTorch(GPU) from conda</vt:lpstr>
      <vt:lpstr>Install PyTorch(CPU noMKL) from source build</vt:lpstr>
      <vt:lpstr>Install PyTorch(CPU noMKL) from source build</vt:lpstr>
      <vt:lpstr>Install PyTorch(CPU noMKL) from source build</vt:lpstr>
      <vt:lpstr>Install PyTorch(CPU noMKL) from source build</vt:lpstr>
      <vt:lpstr>Workload 코드 </vt:lpstr>
      <vt:lpstr>Workload 코드 </vt:lpstr>
      <vt:lpstr>Workload 코드 </vt:lpstr>
      <vt:lpstr>실험구성 </vt:lpstr>
      <vt:lpstr>실험결과  </vt:lpstr>
      <vt:lpstr>실험결과  </vt:lpstr>
      <vt:lpstr>실험결과  </vt:lpstr>
      <vt:lpstr>분석</vt:lpstr>
      <vt:lpstr>분석</vt:lpstr>
      <vt:lpstr>추가실험 결과</vt:lpstr>
      <vt:lpstr>검증</vt:lpstr>
      <vt:lpstr>검증</vt:lpstr>
      <vt:lpstr>검증</vt:lpstr>
      <vt:lpstr>검증</vt:lpstr>
      <vt:lpstr>검증</vt:lpstr>
      <vt:lpstr>검증</vt:lpstr>
      <vt:lpstr>Case3 vs. Case4 Stack Trace</vt:lpstr>
      <vt:lpstr>Conclusion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딥러닝에서 GPU-CPU 분석연구 조사 </vt:lpstr>
      <vt:lpstr>PowerPoint 프레젠테이션</vt:lpstr>
      <vt:lpstr>Pytorch분석 Reference</vt:lpstr>
      <vt:lpstr>Pytorch 소스구조 분석 Reference</vt:lpstr>
      <vt:lpstr>Pytorch 소스구조 분석 Reference</vt:lpstr>
      <vt:lpstr>Pytorch 소스구조 분석 Reference</vt:lpstr>
      <vt:lpstr>Pytorch 소스구조 분석 Reference</vt:lpstr>
      <vt:lpstr>Pytorch source structure</vt:lpstr>
      <vt:lpstr>Pytorch 소스구조 분석 Reference</vt:lpstr>
      <vt:lpstr>Pytorch 소스구조 분석 Reference</vt:lpstr>
      <vt:lpstr>Pytorch 소스구조 분석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2022-12-12T09:52:56Z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